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0"/>
  </p:notesMasterIdLst>
  <p:sldIdLst>
    <p:sldId id="287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8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41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u-Fern Lee" initials="YL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79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623" autoAdjust="0"/>
    <p:restoredTop sz="84083" autoAdjust="0"/>
  </p:normalViewPr>
  <p:slideViewPr>
    <p:cSldViewPr snapToGrid="0" showGuides="1">
      <p:cViewPr varScale="1">
        <p:scale>
          <a:sx n="58" d="100"/>
          <a:sy n="58" d="100"/>
        </p:scale>
        <p:origin x="-768" y="-60"/>
      </p:cViewPr>
      <p:guideLst>
        <p:guide orient="horz" pos="2137"/>
        <p:guide orient="horz" pos="141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-2448" y="-7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4-10-07T16:51:13.503" idx="1">
    <p:pos x="10" y="10"/>
    <p:text>Mooi See, could you replace photos for this slide?</p:text>
    <p:extLst>
      <p:ext uri="{C676402C-5697-4E1C-873F-D02D1690AC5C}">
        <p15:threadingInfo xmlns:p15="http://schemas.microsoft.com/office/powerpoint/2012/main" timeZoneBias="-6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9BFD94-6C15-41EE-87A4-A87971440379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CBD52F-95FF-43A3-B975-909E50C13C92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3368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BD52F-95FF-43A3-B975-909E50C13C92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56082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baseline="0" dirty="0" smtClean="0"/>
              <a:t>แหล่งข้อมูล</a:t>
            </a:r>
            <a:r>
              <a:rPr lang="en-GB" baseline="0" dirty="0" smtClean="0"/>
              <a:t>: </a:t>
            </a:r>
            <a:r>
              <a:rPr lang="th-TH" baseline="0" dirty="0" smtClean="0"/>
              <a:t>จากข้อกำหนดด้านการป่าไม้ของ </a:t>
            </a:r>
            <a:r>
              <a:rPr lang="en-US" baseline="0" dirty="0" smtClean="0"/>
              <a:t>EU </a:t>
            </a:r>
            <a:r>
              <a:rPr lang="th-TH" baseline="0" dirty="0" smtClean="0"/>
              <a:t>ฉบับที่ </a:t>
            </a:r>
            <a:r>
              <a:rPr lang="en-US" baseline="0" dirty="0" smtClean="0"/>
              <a:t>995/2010 (</a:t>
            </a:r>
            <a:r>
              <a:rPr lang="en-GB" baseline="0" dirty="0" smtClean="0"/>
              <a:t>EU Timber Regulation No 995/2010)</a:t>
            </a:r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FBA2F-6C00-463D-AFE7-E35F4B4A5577}" type="slidenum">
              <a:rPr lang="zh-TW" altLang="en-US" smtClean="0"/>
              <a:pPr/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210358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baseline="0" dirty="0" smtClean="0"/>
              <a:t>แหล่งข้อมูล</a:t>
            </a:r>
            <a:r>
              <a:rPr lang="en-GB" baseline="0" dirty="0" smtClean="0"/>
              <a:t>: </a:t>
            </a:r>
            <a:r>
              <a:rPr lang="th-TH" baseline="0" dirty="0" smtClean="0"/>
              <a:t>จากข้อกำหนดด้านการป่าไม้ของ </a:t>
            </a:r>
            <a:r>
              <a:rPr lang="en-US" baseline="0" dirty="0" smtClean="0"/>
              <a:t>EU </a:t>
            </a:r>
            <a:r>
              <a:rPr lang="th-TH" baseline="0" dirty="0" smtClean="0"/>
              <a:t>ฉบับที่ </a:t>
            </a:r>
            <a:r>
              <a:rPr lang="en-US" baseline="0" dirty="0" smtClean="0"/>
              <a:t>995/2010 (</a:t>
            </a:r>
            <a:r>
              <a:rPr lang="en-GB" baseline="0" dirty="0" smtClean="0"/>
              <a:t>EU Timber Regulation No 995/2010)</a:t>
            </a:r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FBA2F-6C00-463D-AFE7-E35F4B4A5577}" type="slidenum">
              <a:rPr lang="zh-TW" altLang="en-US" smtClean="0"/>
              <a:pPr/>
              <a:t>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409392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baseline="0" dirty="0" smtClean="0"/>
              <a:t>แหล่งข้อมูล</a:t>
            </a:r>
            <a:r>
              <a:rPr lang="en-GB" baseline="0" dirty="0" smtClean="0"/>
              <a:t>: </a:t>
            </a:r>
            <a:r>
              <a:rPr lang="th-TH" baseline="0" dirty="0" smtClean="0"/>
              <a:t>จากข้อกำหนดด้านการป่าไม้ของ </a:t>
            </a:r>
            <a:r>
              <a:rPr lang="en-US" baseline="0" dirty="0" smtClean="0"/>
              <a:t>EU </a:t>
            </a:r>
            <a:r>
              <a:rPr lang="th-TH" baseline="0" dirty="0" smtClean="0"/>
              <a:t>ฉบับที่ </a:t>
            </a:r>
            <a:r>
              <a:rPr lang="en-US" baseline="0" dirty="0" smtClean="0"/>
              <a:t>995/2010 (</a:t>
            </a:r>
            <a:r>
              <a:rPr lang="en-GB" baseline="0" dirty="0" smtClean="0"/>
              <a:t>EU Timber Regulation No 995/2010)</a:t>
            </a:r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FBA2F-6C00-463D-AFE7-E35F4B4A5577}" type="slidenum">
              <a:rPr lang="zh-TW" altLang="en-US" smtClean="0"/>
              <a:pPr/>
              <a:t>15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38307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baseline="0" dirty="0" smtClean="0"/>
              <a:t>แหล่งข้อมูล</a:t>
            </a:r>
            <a:r>
              <a:rPr lang="en-GB" baseline="0" dirty="0" smtClean="0"/>
              <a:t>: </a:t>
            </a:r>
            <a:r>
              <a:rPr lang="th-TH" baseline="0" dirty="0" smtClean="0"/>
              <a:t>จากข้อกำหนดด้านการป่าไม้ของ </a:t>
            </a:r>
            <a:r>
              <a:rPr lang="en-US" baseline="0" dirty="0" smtClean="0"/>
              <a:t>EU </a:t>
            </a:r>
            <a:r>
              <a:rPr lang="th-TH" baseline="0" dirty="0" smtClean="0"/>
              <a:t>ฉบับที่ </a:t>
            </a:r>
            <a:r>
              <a:rPr lang="en-US" baseline="0" dirty="0" smtClean="0"/>
              <a:t>995/2010 (</a:t>
            </a:r>
            <a:r>
              <a:rPr lang="en-GB" baseline="0" dirty="0" smtClean="0"/>
              <a:t>EU Timber Regulation No 995/2010)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FBA2F-6C00-463D-AFE7-E35F4B4A5577}" type="slidenum">
              <a:rPr lang="zh-TW" altLang="en-US" smtClean="0"/>
              <a:pPr/>
              <a:t>16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670283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BD52F-95FF-43A3-B975-909E50C13C92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2894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baseline="0" dirty="0" smtClean="0"/>
              <a:t>แหล่งข้อมูล</a:t>
            </a:r>
            <a:r>
              <a:rPr lang="en-GB" baseline="0" dirty="0" smtClean="0"/>
              <a:t>: </a:t>
            </a:r>
            <a:r>
              <a:rPr lang="th-TH" baseline="0" dirty="0" smtClean="0"/>
              <a:t>จากข้อกำหนดด้านการป่าไม้ของ </a:t>
            </a:r>
            <a:r>
              <a:rPr lang="en-US" baseline="0" dirty="0" smtClean="0"/>
              <a:t>EU </a:t>
            </a:r>
            <a:r>
              <a:rPr lang="th-TH" baseline="0" dirty="0" smtClean="0"/>
              <a:t>ฉบับที่ </a:t>
            </a:r>
            <a:r>
              <a:rPr lang="en-US" baseline="0" dirty="0" smtClean="0"/>
              <a:t>995/2010 (</a:t>
            </a:r>
            <a:r>
              <a:rPr lang="en-GB" baseline="0" dirty="0" smtClean="0"/>
              <a:t>EU Timber Regulation No 995/2010)</a:t>
            </a:r>
            <a:r>
              <a:rPr lang="th-TH" baseline="0" dirty="0" smtClean="0"/>
              <a:t> และข้อกำหนดการดำเนินงาน (</a:t>
            </a:r>
            <a:r>
              <a:rPr lang="en-US" baseline="0" dirty="0" smtClean="0"/>
              <a:t>Implementing Regulation)</a:t>
            </a:r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FBA2F-6C00-463D-AFE7-E35F4B4A5577}" type="slidenum">
              <a:rPr lang="zh-TW" altLang="en-US" smtClean="0"/>
              <a:pPr/>
              <a:t>18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766049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baseline="0" dirty="0" smtClean="0"/>
              <a:t>แหล่งข้อมูล</a:t>
            </a:r>
            <a:r>
              <a:rPr lang="en-GB" baseline="0" dirty="0" smtClean="0"/>
              <a:t>: </a:t>
            </a:r>
            <a:r>
              <a:rPr lang="th-TH" baseline="0" dirty="0" smtClean="0"/>
              <a:t>จากข้อกำหนดด้านการป่าไม้ของ </a:t>
            </a:r>
            <a:r>
              <a:rPr lang="en-US" baseline="0" dirty="0" smtClean="0"/>
              <a:t>EU </a:t>
            </a:r>
            <a:r>
              <a:rPr lang="th-TH" baseline="0" dirty="0" smtClean="0"/>
              <a:t>ฉบับที่ </a:t>
            </a:r>
            <a:r>
              <a:rPr lang="en-US" baseline="0" dirty="0" smtClean="0"/>
              <a:t>995/2010 (</a:t>
            </a:r>
            <a:r>
              <a:rPr lang="en-GB" baseline="0" dirty="0" smtClean="0"/>
              <a:t>EU Timber Regulation No 995/2010)</a:t>
            </a:r>
            <a:r>
              <a:rPr lang="th-TH" baseline="0" dirty="0" smtClean="0"/>
              <a:t> และข้อกำหนดการดำเนินงาน (</a:t>
            </a:r>
            <a:r>
              <a:rPr lang="en-US" baseline="0" dirty="0" smtClean="0"/>
              <a:t>Implementing Regulation)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FBA2F-6C00-463D-AFE7-E35F4B4A5577}" type="slidenum">
              <a:rPr lang="zh-TW" altLang="en-US" smtClean="0"/>
              <a:pPr/>
              <a:t>19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030731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baseline="0" dirty="0" smtClean="0"/>
              <a:t>แหล่งข้อมูล</a:t>
            </a:r>
            <a:r>
              <a:rPr lang="en-GB" baseline="0" dirty="0" smtClean="0"/>
              <a:t>: </a:t>
            </a:r>
            <a:r>
              <a:rPr lang="th-TH" baseline="0" dirty="0" smtClean="0"/>
              <a:t>จากข้อกำหนดด้านการป่าไม้ของ </a:t>
            </a:r>
            <a:r>
              <a:rPr lang="en-US" baseline="0" dirty="0" smtClean="0"/>
              <a:t>EU </a:t>
            </a:r>
            <a:r>
              <a:rPr lang="th-TH" baseline="0" dirty="0" smtClean="0"/>
              <a:t>ฉบับที่ </a:t>
            </a:r>
            <a:r>
              <a:rPr lang="en-US" baseline="0" dirty="0" smtClean="0"/>
              <a:t>995/2010 (</a:t>
            </a:r>
            <a:r>
              <a:rPr lang="en-GB" baseline="0" dirty="0" smtClean="0"/>
              <a:t>EU Timber Regulation No 995/2010)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FBA2F-6C00-463D-AFE7-E35F4B4A5577}" type="slidenum">
              <a:rPr lang="zh-TW" altLang="en-US" smtClean="0"/>
              <a:pPr/>
              <a:t>20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850755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baseline="0" dirty="0" smtClean="0"/>
              <a:t>แหล่งข้อมูล</a:t>
            </a:r>
            <a:r>
              <a:rPr lang="en-GB" baseline="0" dirty="0" smtClean="0"/>
              <a:t>: </a:t>
            </a:r>
            <a:r>
              <a:rPr lang="th-TH" baseline="0" dirty="0" smtClean="0"/>
              <a:t>จากข้อกำหนดด้านการป่าไม้ของ </a:t>
            </a:r>
            <a:r>
              <a:rPr lang="en-US" baseline="0" dirty="0" smtClean="0"/>
              <a:t>EU </a:t>
            </a:r>
            <a:r>
              <a:rPr lang="th-TH" baseline="0" dirty="0" smtClean="0"/>
              <a:t>ฉบับที่ </a:t>
            </a:r>
            <a:r>
              <a:rPr lang="en-US" baseline="0" dirty="0" smtClean="0"/>
              <a:t>995/2010 (</a:t>
            </a:r>
            <a:r>
              <a:rPr lang="en-GB" baseline="0" dirty="0" smtClean="0"/>
              <a:t>EU Timber Regulation No 995/2010)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00780E-0A32-4BE7-AEE3-EA58F304EC9F}" type="slidenum">
              <a:rPr lang="en-GB" smtClean="0"/>
              <a:pPr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95726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baseline="0" dirty="0" smtClean="0"/>
              <a:t>แหล่งข้อมูล</a:t>
            </a:r>
            <a:r>
              <a:rPr lang="en-GB" baseline="0" dirty="0" smtClean="0"/>
              <a:t>: </a:t>
            </a:r>
            <a:r>
              <a:rPr lang="th-TH" baseline="0" dirty="0" smtClean="0"/>
              <a:t>จากข้อกำหนดด้านการป่าไม้ของ </a:t>
            </a:r>
            <a:r>
              <a:rPr lang="en-US" baseline="0" dirty="0" smtClean="0"/>
              <a:t>EU </a:t>
            </a:r>
            <a:r>
              <a:rPr lang="th-TH" baseline="0" dirty="0" smtClean="0"/>
              <a:t>ฉบับที่ </a:t>
            </a:r>
            <a:r>
              <a:rPr lang="en-US" baseline="0" dirty="0" smtClean="0"/>
              <a:t>995/2010 (</a:t>
            </a:r>
            <a:r>
              <a:rPr lang="en-GB" baseline="0" dirty="0" smtClean="0"/>
              <a:t>EU Timber Regulation No 995/2010)</a:t>
            </a:r>
            <a:endParaRPr lang="en-GB" dirty="0" smtClean="0"/>
          </a:p>
          <a:p>
            <a:r>
              <a:rPr lang="en-GB" dirty="0" smtClean="0"/>
              <a:t>For</a:t>
            </a:r>
            <a:r>
              <a:rPr lang="en-GB" baseline="0" dirty="0" smtClean="0"/>
              <a:t> more information on CITES see: https://www.cites.org/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FBA2F-6C00-463D-AFE7-E35F4B4A5577}" type="slidenum">
              <a:rPr lang="zh-TW" altLang="en-US" smtClean="0"/>
              <a:pPr/>
              <a:t>23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534512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FBA2F-6C00-463D-AFE7-E35F4B4A5577}" type="slidenum">
              <a:rPr lang="zh-TW" altLang="en-US" smtClean="0"/>
              <a:pPr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171377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BD52F-95FF-43A3-B975-909E50C13C92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49433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90000"/>
              </a:lnSpc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2179130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2003: </a:t>
            </a:r>
            <a:r>
              <a:rPr lang="th-TH" dirty="0" smtClean="0"/>
              <a:t>แผนปฏิบัติการของ</a:t>
            </a:r>
            <a:r>
              <a:rPr lang="th-TH" baseline="0" dirty="0" smtClean="0"/>
              <a:t> </a:t>
            </a:r>
            <a:r>
              <a:rPr lang="en-US" baseline="0" dirty="0" smtClean="0"/>
              <a:t>FLEGT </a:t>
            </a:r>
            <a:r>
              <a:rPr lang="th-TH" baseline="0" dirty="0" smtClean="0"/>
              <a:t>ดูแลความต้องการหรือความจำเป็นที่จะต้องตรากฎหมายใดๆ เพิ่มเติม พร้อมกับการเสริมสร้างความเข้มแข็งมาตรการ หรือเครื่องมือต่างๆ ที่มีอยู่สำหรับ </a:t>
            </a:r>
            <a:r>
              <a:rPr lang="en-US" baseline="0" dirty="0" smtClean="0"/>
              <a:t>FLEGT </a:t>
            </a:r>
            <a:r>
              <a:rPr lang="th-TH" baseline="0" dirty="0" smtClean="0"/>
              <a:t>ผ่านท่าน </a:t>
            </a:r>
            <a:r>
              <a:rPr lang="en-US" baseline="0" dirty="0" smtClean="0"/>
              <a:t>VPAs Delegated Act </a:t>
            </a:r>
            <a:r>
              <a:rPr lang="th-TH" baseline="0" dirty="0" smtClean="0"/>
              <a:t>มีนาคม </a:t>
            </a:r>
            <a:r>
              <a:rPr lang="en-US" baseline="0" dirty="0" smtClean="0"/>
              <a:t>2555: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400" dirty="0" smtClean="0"/>
              <a:t> </a:t>
            </a:r>
            <a:r>
              <a:rPr lang="th-TH" sz="2400" dirty="0" smtClean="0"/>
              <a:t>กฎขั้นตอนสำหรับการรับรองการตรวจติดตาม</a:t>
            </a:r>
            <a:r>
              <a:rPr lang="th-TH" sz="2400" baseline="0" dirty="0" smtClean="0"/>
              <a:t> หรือองค์กร</a:t>
            </a:r>
            <a:r>
              <a:rPr lang="th-TH" sz="2400" dirty="0" smtClean="0"/>
              <a:t> </a:t>
            </a:r>
            <a:r>
              <a:rPr lang="en-GB" sz="2400" dirty="0" smtClean="0"/>
              <a:t>(Procedural rules for recognising monitoring organisations)</a:t>
            </a:r>
          </a:p>
          <a:p>
            <a:r>
              <a:rPr lang="en-GB" dirty="0" smtClean="0"/>
              <a:t>Implementing Act</a:t>
            </a:r>
            <a:r>
              <a:rPr lang="th-TH" dirty="0" smtClean="0"/>
              <a:t> เดือนมิถุนายน</a:t>
            </a:r>
            <a:r>
              <a:rPr lang="en-GB" dirty="0" smtClean="0"/>
              <a:t> 2</a:t>
            </a:r>
            <a:r>
              <a:rPr lang="en-US" dirty="0" smtClean="0"/>
              <a:t>555:</a:t>
            </a:r>
            <a:endParaRPr lang="en-GB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th-TH" sz="2400" dirty="0" smtClean="0"/>
              <a:t> มาตรการในการประเมิน</a:t>
            </a:r>
            <a:r>
              <a:rPr lang="th-TH" sz="2400" baseline="0" dirty="0" smtClean="0"/>
              <a:t> และบรรเทาความเสี่ยง (</a:t>
            </a:r>
            <a:r>
              <a:rPr lang="en-GB" sz="2400" dirty="0" smtClean="0"/>
              <a:t>Risk assessment and risk mitigation measures</a:t>
            </a:r>
            <a:r>
              <a:rPr lang="th-TH" sz="2400" dirty="0" smtClean="0"/>
              <a:t>)</a:t>
            </a:r>
            <a:endParaRPr lang="en-GB" sz="2400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th-TH" sz="2400" dirty="0" smtClean="0"/>
              <a:t> ความถี่ และลักษณะการตรวจสอบขององค์กรตรวจติดตาม</a:t>
            </a:r>
            <a:r>
              <a:rPr lang="th-TH" sz="2400" baseline="0" dirty="0" smtClean="0"/>
              <a:t> (</a:t>
            </a:r>
            <a:r>
              <a:rPr lang="en-GB" sz="2400" dirty="0" smtClean="0"/>
              <a:t>Frequency and nature of checks on monitoring organisations</a:t>
            </a:r>
            <a:r>
              <a:rPr lang="th-TH" sz="2400" dirty="0" smtClean="0"/>
              <a:t>)</a:t>
            </a:r>
            <a:endParaRPr lang="en-GB" sz="2400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FBA2F-6C00-463D-AFE7-E35F4B4A5577}" type="slidenum">
              <a:rPr lang="zh-TW" altLang="en-US" smtClean="0"/>
              <a:pPr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682528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baseline="0" dirty="0" smtClean="0"/>
              <a:t>แหล่งข้อมูล</a:t>
            </a:r>
            <a:r>
              <a:rPr lang="en-GB" baseline="0" dirty="0" smtClean="0"/>
              <a:t>: </a:t>
            </a:r>
            <a:r>
              <a:rPr lang="th-TH" baseline="0" dirty="0" smtClean="0"/>
              <a:t>จากข้อกำหนดด้านการป่าไม้ของ </a:t>
            </a:r>
            <a:r>
              <a:rPr lang="en-US" baseline="0" dirty="0" smtClean="0"/>
              <a:t>EU </a:t>
            </a:r>
            <a:r>
              <a:rPr lang="th-TH" baseline="0" dirty="0" smtClean="0"/>
              <a:t>ฉบับที่ </a:t>
            </a:r>
            <a:r>
              <a:rPr lang="en-US" baseline="0" dirty="0" smtClean="0"/>
              <a:t>995/2010 (</a:t>
            </a:r>
            <a:r>
              <a:rPr lang="en-GB" baseline="0" dirty="0" smtClean="0"/>
              <a:t>EU Timber Regulation No 995/2010)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FBA2F-6C00-463D-AFE7-E35F4B4A5577}" type="slidenum">
              <a:rPr lang="zh-TW" altLang="en-US" smtClean="0"/>
              <a:pPr/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590722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baseline="0" dirty="0" smtClean="0"/>
              <a:t>แหล่งข้อมูล</a:t>
            </a:r>
            <a:r>
              <a:rPr lang="en-GB" baseline="0" dirty="0" smtClean="0"/>
              <a:t>: </a:t>
            </a:r>
            <a:r>
              <a:rPr lang="th-TH" baseline="0" dirty="0" smtClean="0"/>
              <a:t>จากข้อกำหนดด้านการป่าไม้ของ </a:t>
            </a:r>
            <a:r>
              <a:rPr lang="en-US" baseline="0" dirty="0" smtClean="0"/>
              <a:t>EU </a:t>
            </a:r>
            <a:r>
              <a:rPr lang="th-TH" baseline="0" dirty="0" smtClean="0"/>
              <a:t>ฉบับที่ </a:t>
            </a:r>
            <a:r>
              <a:rPr lang="en-US" baseline="0" dirty="0" smtClean="0"/>
              <a:t>995/2010 (</a:t>
            </a:r>
            <a:r>
              <a:rPr lang="en-GB" baseline="0" dirty="0" smtClean="0"/>
              <a:t>EU Timber Regulation No 995/2010)</a:t>
            </a:r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FBA2F-6C00-463D-AFE7-E35F4B4A5577}" type="slidenum">
              <a:rPr lang="zh-TW" altLang="en-US" smtClean="0"/>
              <a:pPr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719422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Information source: Guidance</a:t>
            </a:r>
            <a:r>
              <a:rPr lang="en-GB" baseline="0" dirty="0" smtClean="0"/>
              <a:t> on EU Timber Regulation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FBA2F-6C00-463D-AFE7-E35F4B4A5577}" type="slidenum">
              <a:rPr lang="zh-TW" altLang="en-US" smtClean="0"/>
              <a:pPr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715143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BD52F-95FF-43A3-B975-909E50C13C92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07555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53844" y="605996"/>
            <a:ext cx="9144000" cy="879475"/>
          </a:xfrm>
        </p:spPr>
        <p:txBody>
          <a:bodyPr anchor="b">
            <a:normAutofit/>
          </a:bodyPr>
          <a:lstStyle>
            <a:lvl1pPr algn="l">
              <a:defRPr sz="4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53844" y="1688092"/>
            <a:ext cx="9144000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1054249" y="1485471"/>
            <a:ext cx="1114492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29"/>
          <a:stretch/>
        </p:blipFill>
        <p:spPr>
          <a:xfrm>
            <a:off x="0" y="-1357755"/>
            <a:ext cx="12199172" cy="8406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4230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000" b="1"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>
              <a:defRPr>
                <a:latin typeface="+mn-lt"/>
                <a:cs typeface="Times New Roman" panose="02020603050405020304" pitchFamily="18" charset="0"/>
              </a:defRPr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  <a:lvl4pPr>
              <a:defRPr>
                <a:latin typeface="+mn-lt"/>
                <a:cs typeface="Times New Roman" panose="02020603050405020304" pitchFamily="18" charset="0"/>
              </a:defRPr>
            </a:lvl4pPr>
            <a:lvl5pPr>
              <a:defRPr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5433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332" y="1441526"/>
            <a:ext cx="10515600" cy="537882"/>
          </a:xfrm>
        </p:spPr>
        <p:txBody>
          <a:bodyPr anchor="b">
            <a:noAutofit/>
          </a:bodyPr>
          <a:lstStyle>
            <a:lvl1pPr>
              <a:defRPr sz="3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332" y="2136720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+mn-lt"/>
                <a:cs typeface="Times New Roman" panose="02020603050405020304" pitchFamily="18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9295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478" y="1559858"/>
            <a:ext cx="10340470" cy="408791"/>
          </a:xfrm>
        </p:spPr>
        <p:txBody>
          <a:bodyPr>
            <a:normAutofit/>
          </a:bodyPr>
          <a:lstStyle>
            <a:lvl1pPr>
              <a:defRPr sz="3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8478" y="2285346"/>
            <a:ext cx="5181600" cy="4351338"/>
          </a:xfrm>
        </p:spPr>
        <p:txBody>
          <a:bodyPr/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>
              <a:defRPr>
                <a:latin typeface="+mn-lt"/>
                <a:cs typeface="Times New Roman" panose="02020603050405020304" pitchFamily="18" charset="0"/>
              </a:defRPr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  <a:lvl4pPr>
              <a:defRPr>
                <a:latin typeface="+mn-lt"/>
                <a:cs typeface="Times New Roman" panose="02020603050405020304" pitchFamily="18" charset="0"/>
              </a:defRPr>
            </a:lvl4pPr>
            <a:lvl5pPr>
              <a:defRPr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8325" y="2284637"/>
            <a:ext cx="5181600" cy="4351338"/>
          </a:xfrm>
        </p:spPr>
        <p:txBody>
          <a:bodyPr/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>
              <a:defRPr>
                <a:latin typeface="+mn-lt"/>
                <a:cs typeface="Times New Roman" panose="02020603050405020304" pitchFamily="18" charset="0"/>
              </a:defRPr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  <a:lvl4pPr>
              <a:defRPr>
                <a:latin typeface="+mn-lt"/>
                <a:cs typeface="Times New Roman" panose="02020603050405020304" pitchFamily="18" charset="0"/>
              </a:defRPr>
            </a:lvl4pPr>
            <a:lvl5pPr>
              <a:defRPr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40725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7653" y="1455051"/>
            <a:ext cx="10515600" cy="529151"/>
          </a:xfrm>
        </p:spPr>
        <p:txBody>
          <a:bodyPr>
            <a:normAutofit/>
          </a:bodyPr>
          <a:lstStyle>
            <a:lvl1pPr>
              <a:defRPr sz="3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653" y="184158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7654" y="2655971"/>
            <a:ext cx="5157787" cy="3684588"/>
          </a:xfrm>
        </p:spPr>
        <p:txBody>
          <a:bodyPr/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>
              <a:defRPr>
                <a:latin typeface="+mn-lt"/>
                <a:cs typeface="Times New Roman" panose="02020603050405020304" pitchFamily="18" charset="0"/>
              </a:defRPr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  <a:lvl4pPr>
              <a:defRPr>
                <a:latin typeface="+mn-lt"/>
                <a:cs typeface="Times New Roman" panose="02020603050405020304" pitchFamily="18" charset="0"/>
              </a:defRPr>
            </a:lvl4pPr>
            <a:lvl5pPr>
              <a:defRPr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7575" y="184158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7575" y="2655971"/>
            <a:ext cx="5183188" cy="3684588"/>
          </a:xfrm>
        </p:spPr>
        <p:txBody>
          <a:bodyPr/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>
              <a:defRPr>
                <a:latin typeface="+mn-lt"/>
                <a:cs typeface="Times New Roman" panose="02020603050405020304" pitchFamily="18" charset="0"/>
              </a:defRPr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  <a:lvl4pPr>
              <a:defRPr>
                <a:latin typeface="+mn-lt"/>
                <a:cs typeface="Times New Roman" panose="02020603050405020304" pitchFamily="18" charset="0"/>
              </a:defRPr>
            </a:lvl4pPr>
            <a:lvl5pPr>
              <a:defRPr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42482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51366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18167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300" y="759890"/>
            <a:ext cx="9788768" cy="1223065"/>
          </a:xfrm>
        </p:spPr>
        <p:txBody>
          <a:bodyPr anchor="b">
            <a:normAutofit/>
          </a:bodyPr>
          <a:lstStyle>
            <a:lvl1pPr>
              <a:defRPr sz="3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571" y="2084705"/>
            <a:ext cx="6172200" cy="4873625"/>
          </a:xfrm>
        </p:spPr>
        <p:txBody>
          <a:bodyPr/>
          <a:lstStyle>
            <a:lvl1pPr>
              <a:defRPr sz="3200">
                <a:latin typeface="+mn-lt"/>
                <a:cs typeface="Times New Roman" panose="02020603050405020304" pitchFamily="18" charset="0"/>
              </a:defRPr>
            </a:lvl1pPr>
            <a:lvl2pPr>
              <a:defRPr sz="2800">
                <a:latin typeface="+mn-lt"/>
                <a:cs typeface="Times New Roman" panose="02020603050405020304" pitchFamily="18" charset="0"/>
              </a:defRPr>
            </a:lvl2pPr>
            <a:lvl3pPr>
              <a:defRPr sz="2400">
                <a:latin typeface="+mn-lt"/>
                <a:cs typeface="Times New Roman" panose="02020603050405020304" pitchFamily="18" charset="0"/>
              </a:defRPr>
            </a:lvl3pPr>
            <a:lvl4pPr>
              <a:defRPr sz="2000">
                <a:latin typeface="+mn-lt"/>
                <a:cs typeface="Times New Roman" panose="02020603050405020304" pitchFamily="18" charset="0"/>
              </a:defRPr>
            </a:lvl4pPr>
            <a:lvl5pPr>
              <a:defRPr sz="2000">
                <a:latin typeface="+mn-lt"/>
                <a:cs typeface="Times New Roman" panose="02020603050405020304" pitchFamily="18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83426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3348" y="110501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3348" y="2220517"/>
            <a:ext cx="11505304" cy="36914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3348" y="64914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9A8C9F-9546-440D-8333-B23F00558C20}" type="datetimeFigureOut">
              <a:rPr lang="en-GB" smtClean="0"/>
              <a:pPr/>
              <a:t>05/03/2015</a:t>
            </a:fld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05452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451821" y="1990165"/>
            <a:ext cx="1174017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20" b="39228"/>
          <a:stretch/>
        </p:blipFill>
        <p:spPr>
          <a:xfrm>
            <a:off x="4519" y="-29029"/>
            <a:ext cx="12187481" cy="1438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307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kern="1200">
          <a:solidFill>
            <a:schemeClr val="tx2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forests@giz.d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ec.europa.eu/environment/forests/timber_regulation.htm" TargetMode="External"/><Relationship Id="rId2" Type="http://schemas.openxmlformats.org/officeDocument/2006/relationships/hyperlink" Target="http://ec.europa.eu/environment/eutr2013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62607" y="1245477"/>
            <a:ext cx="10496341" cy="1019260"/>
          </a:xfrm>
        </p:spPr>
        <p:txBody>
          <a:bodyPr>
            <a:normAutofit/>
          </a:bodyPr>
          <a:lstStyle/>
          <a:p>
            <a:r>
              <a:rPr lang="th-TH" sz="3200" dirty="0" smtClean="0">
                <a:latin typeface="TH SarabunPSK" pitchFamily="34" charset="-34"/>
                <a:cs typeface="TH SarabunPSK" pitchFamily="34" charset="-34"/>
              </a:rPr>
              <a:t>สิ่งสำคัญ</a:t>
            </a:r>
            <a:r>
              <a:rPr lang="en-US" sz="3200" dirty="0" smtClean="0"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3200" dirty="0" smtClean="0">
                <a:latin typeface="TH SarabunPSK" pitchFamily="34" charset="-34"/>
                <a:cs typeface="TH SarabunPSK" pitchFamily="34" charset="-34"/>
              </a:rPr>
              <a:t>โปรดอ่าน คำเตือนทางกฎหมาย</a:t>
            </a:r>
            <a:r>
              <a:rPr lang="en-US" sz="3200" dirty="0" smtClean="0">
                <a:latin typeface="TH SarabunPSK" pitchFamily="34" charset="-34"/>
                <a:cs typeface="TH SarabunPSK" pitchFamily="34" charset="-34"/>
              </a:rPr>
              <a:t> </a:t>
            </a:r>
            <a:endParaRPr lang="en-US" sz="3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20717" y="2222938"/>
            <a:ext cx="11971282" cy="4475574"/>
          </a:xfrm>
        </p:spPr>
        <p:txBody>
          <a:bodyPr>
            <a:normAutofit/>
          </a:bodyPr>
          <a:lstStyle/>
          <a:p>
            <a:r>
              <a:rPr lang="th-TH" sz="2000" dirty="0" smtClean="0">
                <a:cs typeface="TH SarabunPSK" pitchFamily="34" charset="-34"/>
              </a:rPr>
              <a:t>สื่อวัสดุสำหรับการฝึกอบรมนี้ได้รับการพัฒนาโดยโครงการความริเริ่มด้านการสนับสนุนป่าไม้</a:t>
            </a:r>
            <a:r>
              <a:rPr lang="de-DE" sz="2000" dirty="0" smtClean="0">
                <a:cs typeface="TH SarabunPSK" pitchFamily="34" charset="-34"/>
              </a:rPr>
              <a:t> </a:t>
            </a:r>
            <a:r>
              <a:rPr lang="th-TH" sz="2000" dirty="0" smtClean="0">
                <a:cs typeface="TH SarabunPSK" pitchFamily="34" charset="-34"/>
              </a:rPr>
              <a:t>(</a:t>
            </a:r>
            <a:r>
              <a:rPr lang="en-US" sz="2000" dirty="0" err="1" smtClean="0">
                <a:cs typeface="TH SarabunPSK" pitchFamily="34" charset="-34"/>
              </a:rPr>
              <a:t>Proforest</a:t>
            </a:r>
            <a:r>
              <a:rPr lang="en-US" sz="2000" dirty="0" smtClean="0">
                <a:cs typeface="TH SarabunPSK" pitchFamily="34" charset="-34"/>
              </a:rPr>
              <a:t> Initiative) </a:t>
            </a:r>
            <a:r>
              <a:rPr lang="th-TH" sz="2000" dirty="0" smtClean="0">
                <a:cs typeface="TH SarabunPSK" pitchFamily="34" charset="-34"/>
              </a:rPr>
              <a:t>และดำเนินการโดย </a:t>
            </a:r>
            <a:r>
              <a:rPr lang="en-US" sz="2000" dirty="0" smtClean="0">
                <a:cs typeface="TH SarabunPSK" pitchFamily="34" charset="-34"/>
              </a:rPr>
              <a:t>GIZ </a:t>
            </a:r>
            <a:r>
              <a:rPr lang="th-TH" sz="2000" dirty="0" smtClean="0">
                <a:cs typeface="TH SarabunPSK" pitchFamily="34" charset="-34"/>
              </a:rPr>
              <a:t>โดยได้รับการสนับสนุนทางการเงินจากกระทรวงสหพันธ์เยอรมันด้านความร่วมมือทางเศรษฐกิจและการพัฒนา (</a:t>
            </a:r>
            <a:r>
              <a:rPr lang="en-US" sz="2000" dirty="0" smtClean="0">
                <a:cs typeface="TH SarabunPSK" pitchFamily="34" charset="-34"/>
              </a:rPr>
              <a:t>German Federal Ministry for Economic Cooperation and Development: BMZ)</a:t>
            </a:r>
          </a:p>
          <a:p>
            <a:r>
              <a:rPr lang="th-TH" sz="2000" dirty="0" smtClean="0">
                <a:cs typeface="TH SarabunPSK" pitchFamily="34" charset="-34"/>
              </a:rPr>
              <a:t>อนุญาตให้นำเนื้อหาทั้งหมด หรือบางส่วนในสื่อวัสดุสำหรับการฝึกอบรมนี้มาใช้เพื่อประโยชน์ที่มิใช่การค้าพาณิชย์ โดยสามารถดัดแปลงสื่อวัสดุได้ตามความต้องการของท่าน ตราบเท่าที่ไม่มีการบิดเบือน หรือแปลความหมายของสารและเนื้อหาหลักแบบผิดๆ</a:t>
            </a:r>
          </a:p>
        </p:txBody>
      </p:sp>
      <p:sp>
        <p:nvSpPr>
          <p:cNvPr id="5" name="Inhaltsplatzhalter 2"/>
          <p:cNvSpPr txBox="1">
            <a:spLocks/>
          </p:cNvSpPr>
          <p:nvPr/>
        </p:nvSpPr>
        <p:spPr>
          <a:xfrm>
            <a:off x="204952" y="4146331"/>
            <a:ext cx="8466082" cy="25614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2000" dirty="0" smtClean="0">
                <a:cs typeface="TH SarabunPSK" pitchFamily="34" charset="-34"/>
              </a:rPr>
              <a:t>ข้อผิดพลาดทั้งในลักษณะข้อตกหล่น ความไม่ถูกต้อง หรือทัศนะที่แสดงไว้ในเอกสารฉบับนี้ถือเป็นความรับผิดชอบของผู้จัด โดยไม่จำเป็นต้องเป็นการนำเสนอทัศนะของ </a:t>
            </a:r>
            <a:r>
              <a:rPr lang="en-US" sz="2000" dirty="0" smtClean="0">
                <a:cs typeface="TH SarabunPSK" pitchFamily="34" charset="-34"/>
              </a:rPr>
              <a:t>BMZ </a:t>
            </a:r>
            <a:r>
              <a:rPr lang="th-TH" sz="2000" dirty="0" smtClean="0">
                <a:cs typeface="TH SarabunPSK" pitchFamily="34" charset="-34"/>
              </a:rPr>
              <a:t>หรือ </a:t>
            </a:r>
            <a:r>
              <a:rPr lang="en-US" sz="2000" dirty="0" smtClean="0">
                <a:cs typeface="TH SarabunPSK" pitchFamily="34" charset="-34"/>
              </a:rPr>
              <a:t>GIZ </a:t>
            </a:r>
            <a:r>
              <a:rPr lang="th-TH" sz="2000" dirty="0" smtClean="0">
                <a:cs typeface="TH SarabunPSK" pitchFamily="34" charset="-34"/>
              </a:rPr>
              <a:t>แต่อย่างใด</a:t>
            </a:r>
            <a:endParaRPr lang="en-US" sz="2000" dirty="0" smtClean="0">
              <a:cs typeface="TH SarabunPSK" pitchFamily="34" charset="-34"/>
            </a:endParaRPr>
          </a:p>
          <a:p>
            <a:r>
              <a:rPr lang="th-TH" sz="2000" dirty="0" smtClean="0">
                <a:cs typeface="TH SarabunPSK" pitchFamily="34" charset="-34"/>
              </a:rPr>
              <a:t>สไลด์นี้เป็นการแจ้งวัตถุประสงค์ของข้อมูล ในการฝึกอบรมสามารถลบสไลด์หน้านี้ออกได้</a:t>
            </a:r>
            <a:endParaRPr lang="en-US" sz="2000" dirty="0" smtClean="0">
              <a:cs typeface="TH SarabunPSK" pitchFamily="34" charset="-34"/>
            </a:endParaRPr>
          </a:p>
          <a:p>
            <a:r>
              <a:rPr lang="th-TH" sz="2000" dirty="0" smtClean="0">
                <a:cs typeface="TH SarabunPSK" pitchFamily="34" charset="-34"/>
              </a:rPr>
              <a:t>หากท่านตัดสินใจที่จะใช้การฝึกอบรมชุดนี้ หากเป็นไปได้ ขอความกรุณาแจ้งให้เราได้ ทราบทางอีเมล์ </a:t>
            </a:r>
            <a:r>
              <a:rPr lang="en-US" sz="2000" dirty="0" smtClean="0">
                <a:cs typeface="TH SarabunPSK" pitchFamily="34" charset="-34"/>
                <a:hlinkClick r:id="rId3"/>
              </a:rPr>
              <a:t>forests@giz.de</a:t>
            </a:r>
            <a:r>
              <a:rPr lang="en-US" sz="2000" dirty="0" smtClean="0">
                <a:cs typeface="TH SarabunPSK" pitchFamily="34" charset="-34"/>
              </a:rPr>
              <a:t> </a:t>
            </a:r>
            <a:r>
              <a:rPr lang="th-TH" sz="2000" dirty="0" smtClean="0">
                <a:cs typeface="TH SarabunPSK" pitchFamily="34" charset="-34"/>
              </a:rPr>
              <a:t>จักขอบคุณยิ่ง</a:t>
            </a:r>
            <a:r>
              <a:rPr lang="en-US" sz="2000" dirty="0" smtClean="0">
                <a:cs typeface="TH SarabunPSK" pitchFamily="34" charset="-34"/>
              </a:rPr>
              <a:t> 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3879" y="4808018"/>
            <a:ext cx="2981879" cy="1661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6196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0326" y="1174752"/>
            <a:ext cx="8229600" cy="1143000"/>
          </a:xfrm>
        </p:spPr>
        <p:txBody>
          <a:bodyPr>
            <a:normAutofit/>
          </a:bodyPr>
          <a:lstStyle/>
          <a:p>
            <a:r>
              <a:rPr lang="th-TH" altLang="zh-TW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ข้อยกเว้น</a:t>
            </a:r>
            <a:r>
              <a:rPr lang="en-GB" altLang="zh-TW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altLang="zh-TW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วัสดุที่นำกลับมาใช้ใหม่</a:t>
            </a:r>
            <a:endParaRPr lang="zh-TW" altLang="en-US" sz="40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916" y="2241550"/>
            <a:ext cx="11659141" cy="54726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ผลิตภัณฑ์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ที่หมดอายุการใช้งานแล้วต้องทิ้งไป แต่เอามาดัดแปลงเป็นอย่างอื่น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buSzPct val="80000"/>
              <a:buFont typeface="Wingdings" panose="05000000000000000000" pitchFamily="2" charset="2"/>
              <a:buChar char="§"/>
            </a:pPr>
            <a:r>
              <a:rPr lang="th-TH" sz="32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ตัวอย่างเช่น 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เฟอร์นิเจอร์ไม้ที่ทำเศษไม้ที่รื้อทิ้งจากบ้านเก่า </a:t>
            </a:r>
            <a:endParaRPr lang="de-DE" sz="32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marL="0" indent="0">
              <a:buSzPct val="80000"/>
              <a:buNone/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โดย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ไม่ครอบคลุมถึง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: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buSzPct val="80000"/>
              <a:buFont typeface="Wingdings" panose="05000000000000000000" pitchFamily="2" charset="2"/>
              <a:buChar char="§"/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สินค้าที่เหลือจากอุตสาหกรรมเช่น ขี้เลื่อย หรือเศษไม้จากโรงเลื่อย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endParaRPr lang="zh-TW" altLang="en-US" sz="3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FC37-21A4-4DC8-A2E1-F50B525F9E8E}" type="slidenum">
              <a:rPr lang="zh-TW" altLang="en-US" smtClean="0"/>
              <a:pPr/>
              <a:t>10</a:t>
            </a:fld>
            <a:endParaRPr lang="zh-TW" altLang="en-US"/>
          </a:p>
        </p:txBody>
      </p:sp>
      <p:pic>
        <p:nvPicPr>
          <p:cNvPr id="6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916" y="4891174"/>
            <a:ext cx="8335597" cy="1966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5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042" y="1369621"/>
            <a:ext cx="8229600" cy="871929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467946"/>
                </a:solidFill>
                <a:latin typeface="TH SarabunPSK" pitchFamily="34" charset="-34"/>
                <a:cs typeface="TH SarabunPSK" pitchFamily="34" charset="-34"/>
              </a:rPr>
              <a:t>บรรจุภัณฑ์ หีบห่อ</a:t>
            </a:r>
            <a:endParaRPr lang="en-GB" sz="4000" dirty="0">
              <a:solidFill>
                <a:srgbClr val="467946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0042" y="2163381"/>
            <a:ext cx="8780310" cy="4525963"/>
          </a:xfrm>
        </p:spPr>
        <p:txBody>
          <a:bodyPr>
            <a:noAutofit/>
          </a:bodyPr>
          <a:lstStyle/>
          <a:p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กล่องหรือบรรจุภัณฑ์ที่นำเข้าไปขายเพื่อการบรรจุ</a:t>
            </a:r>
            <a:endParaRPr lang="en-GB" sz="30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buSzPct val="80000"/>
              <a:buFont typeface="Wingdings" panose="05000000000000000000" pitchFamily="2" charset="2"/>
              <a:buChar char="§"/>
            </a:pPr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4</a:t>
            </a:r>
            <a:r>
              <a:rPr lang="en-GB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415 </a:t>
            </a:r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กล่อง หีบห่อ ลังไม้ ม้วน และลักษณะบรรจุภัณฑ์ที่คล้ายคลึงกันของไม้ ม้วนแผ่นไม้ แท่นวาง และแผ่นรองน้ำหนักอื่นๆ ที่เป็นไม้ แท่นรองไม้ </a:t>
            </a:r>
          </a:p>
          <a:p>
            <a:pPr lvl="1">
              <a:buSzPct val="80000"/>
              <a:buFont typeface="Wingdings" panose="05000000000000000000" pitchFamily="2" charset="2"/>
              <a:buChar char="§"/>
            </a:pPr>
            <a:r>
              <a:rPr lang="en-GB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4819 </a:t>
            </a:r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กล่องกระดาษ กล่อง ถุง และลักษณะบรรจุภัณฑ์อื่นๆ ที่เป็นกระดาษ แผ่นกระดาษบอร์ด ม้วนเซลลูโลก หรือแผ่นใยเซลลูโลก แฟ้มกล่อง ถาดจดหมาย และสิ่งอื่นๆ ที่คล้ายกันของกระดาษ หรือแผ่นกระดาษบอร์ด หรือส่วนที่ใช้ในสำนักงาน ร้านค้า หรือในสถานที่คล้ายคลึงกัน</a:t>
            </a:r>
          </a:p>
          <a:p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ถ้าใช้ใส่ของอื่นเข้าไป ถือว่า</a:t>
            </a:r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ไม่รวม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FC37-21A4-4DC8-A2E1-F50B525F9E8E}" type="slidenum">
              <a:rPr lang="zh-TW" altLang="en-US" smtClean="0"/>
              <a:pPr/>
              <a:t>11</a:t>
            </a:fld>
            <a:endParaRPr lang="zh-TW" altLang="en-US"/>
          </a:p>
        </p:txBody>
      </p:sp>
      <p:pic>
        <p:nvPicPr>
          <p:cNvPr id="6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835" y="2241550"/>
            <a:ext cx="2895165" cy="3986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13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8343" y="1196523"/>
            <a:ext cx="8229600" cy="1143000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สรุปเกี่ยวกับข้อกำหนด</a:t>
            </a:r>
            <a:endParaRPr lang="en-GB" sz="40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8343" y="2096074"/>
            <a:ext cx="11593448" cy="4761926"/>
          </a:xfrm>
        </p:spPr>
        <p:txBody>
          <a:bodyPr>
            <a:noAutofit/>
          </a:bodyPr>
          <a:lstStyle/>
          <a:p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‘</a:t>
            </a:r>
            <a:r>
              <a:rPr lang="th-TH" sz="3200" i="1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ห้ามจำหน่ายไม้ที่ได้มาไม่ถูกต้องหรือผลิตภัณฑ์ไม้ที่ทำจากไม้ไม่ถูกต้อง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’ (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ข้อที่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en-GB" sz="32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4)</a:t>
            </a:r>
          </a:p>
          <a:p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ข้อบังคับได้บัญญัติถึงผู้ที่เกี่ยวข้องในตลาดมีไว้ 2 ประเภท ซึ่งมีข้อบังคับ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ผู้ดำเนินการ (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Operators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) เป็นคนแรกที่นำสินค้าเข้าไปในตลาดยุโรปจะต้องทำระบบการสอบทานธุรกิจ (</a:t>
            </a:r>
            <a:r>
              <a:rPr lang="en-US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Du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e Diligence System) 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อาทิ ผู้นำเข้า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ผู้ค้า </a:t>
            </a:r>
            <a:r>
              <a:rPr lang="en-US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(Traders) 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ที่ซื้อหรือขายจะต้องมีข้อมูลที่สามารถติดตามได้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ผู้ดำเนินการ (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Operators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)</a:t>
            </a:r>
            <a:r>
              <a:rPr lang="en-US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เป็นลูกค้าของเรา ซึ่งจะต้องทำการสอบทานธุรกิจ</a:t>
            </a:r>
            <a:r>
              <a:rPr lang="en-US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ก็จะต้องถามข้อมูลที่จำเป็นจากเรา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FC37-21A4-4DC8-A2E1-F50B525F9E8E}" type="slidenum">
              <a:rPr lang="zh-TW" altLang="en-US" smtClean="0"/>
              <a:pPr/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50459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2" y="1315616"/>
            <a:ext cx="11563390" cy="899712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คำจำกัดความ</a:t>
            </a:r>
            <a:r>
              <a:rPr lang="en-GB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การทำไม้ที่ผิดกฎหมาย </a:t>
            </a:r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4000" dirty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i</a:t>
            </a:r>
            <a:r>
              <a:rPr lang="en-GB" sz="4000" dirty="0" err="1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llegally</a:t>
            </a:r>
            <a:r>
              <a:rPr lang="en-GB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GB" sz="4000" dirty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h</a:t>
            </a:r>
            <a:r>
              <a:rPr lang="en-GB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arvested </a:t>
            </a:r>
            <a:r>
              <a:rPr lang="en-GB" sz="4000" dirty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t</a:t>
            </a:r>
            <a:r>
              <a:rPr lang="en-GB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imber</a:t>
            </a:r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en-GB" sz="40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7458" y="2209799"/>
            <a:ext cx="11454208" cy="4450307"/>
          </a:xfrm>
        </p:spPr>
        <p:txBody>
          <a:bodyPr>
            <a:noAutofit/>
          </a:bodyPr>
          <a:lstStyle/>
          <a:p>
            <a:r>
              <a:rPr lang="en-GB" sz="3200" b="1" dirty="0">
                <a:solidFill>
                  <a:srgbClr val="006600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‘</a:t>
            </a:r>
            <a:r>
              <a:rPr lang="th-TH" sz="3200" b="1" dirty="0">
                <a:solidFill>
                  <a:srgbClr val="006600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การทำไม้ผิดกฎหมาย 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3200" b="1" dirty="0">
                <a:solidFill>
                  <a:srgbClr val="006600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i</a:t>
            </a:r>
            <a:r>
              <a:rPr lang="en-GB" sz="3200" b="1" dirty="0" err="1" smtClean="0">
                <a:solidFill>
                  <a:srgbClr val="006600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llegally</a:t>
            </a:r>
            <a:r>
              <a:rPr lang="en-GB" sz="3200" b="1" dirty="0" smtClean="0">
                <a:solidFill>
                  <a:srgbClr val="006600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en-GB" sz="3200" b="1" dirty="0">
                <a:solidFill>
                  <a:srgbClr val="006600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h</a:t>
            </a:r>
            <a:r>
              <a:rPr lang="en-GB" sz="3200" b="1" dirty="0" smtClean="0">
                <a:solidFill>
                  <a:srgbClr val="006600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arvested</a:t>
            </a:r>
            <a:r>
              <a:rPr lang="en-GB" sz="3200" b="1" dirty="0" smtClean="0">
                <a:solidFill>
                  <a:srgbClr val="006600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)’ 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หมายถึงการทำไม้ที่ผิดกฎหมายที่เกี่ยวข้องในประเทศที่ตัดไม้ โดยปราศจากสิ่งต่างๆ ดังต่อไปนี้</a:t>
            </a:r>
          </a:p>
          <a:p>
            <a:pPr lvl="1"/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สิทธิใน</a:t>
            </a:r>
            <a:r>
              <a:rPr lang="th-TH" sz="32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การตัดไม้ในพื้นที่ที่ได้รับ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อนุญาต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lnSpc>
                <a:spcPct val="100000"/>
              </a:lnSpc>
            </a:pPr>
            <a:r>
              <a:rPr lang="th-TH" sz="32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ค่าภาคหลวง ค่าภาษีหรืออากรที่เกี่ยวข้อง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lnSpc>
                <a:spcPct val="100000"/>
              </a:lnSpc>
            </a:pPr>
            <a:r>
              <a:rPr lang="th-TH" sz="32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กฎหมายอื่นที่เกี่ยวกับการทำไม้โดยตรง เช่น กฎหมายสิ่งแวดล้อม การจัดการป่าไม้ การอนุรักษ์ 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lnSpc>
                <a:spcPct val="100000"/>
              </a:lnSpc>
            </a:pPr>
            <a:r>
              <a:rPr lang="th-TH" sz="32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สิทธิของบุคคลที่สาม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lnSpc>
                <a:spcPct val="100000"/>
              </a:lnSpc>
            </a:pPr>
            <a:r>
              <a:rPr lang="th-TH" sz="32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กฎหมายการค้า ศุลกากร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FC37-21A4-4DC8-A2E1-F50B525F9E8E}" type="slidenum">
              <a:rPr lang="zh-TW" altLang="en-US" smtClean="0"/>
              <a:pPr/>
              <a:t>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29699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541" y="1217952"/>
            <a:ext cx="9611762" cy="1143000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ข้อบังคับของผู้ค้า (</a:t>
            </a:r>
            <a:r>
              <a:rPr lang="en-US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Traders) </a:t>
            </a:r>
            <a:r>
              <a:rPr lang="en-GB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การติดตามย้อนกลับได้</a:t>
            </a:r>
            <a:endParaRPr lang="en-GB" sz="40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7456" y="2122713"/>
            <a:ext cx="11564258" cy="2362201"/>
          </a:xfrm>
        </p:spPr>
        <p:txBody>
          <a:bodyPr>
            <a:normAutofit/>
          </a:bodyPr>
          <a:lstStyle/>
          <a:p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ผู้ค้า (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Traders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)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ต้องมีข้อมูลเหล่านี้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ซื้อจากใคร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ขายให้ใคร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ข้อมูลต้องเก็บไว้ 5 ปี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FC37-21A4-4DC8-A2E1-F50B525F9E8E}" type="slidenum">
              <a:rPr lang="zh-TW" altLang="en-US" smtClean="0"/>
              <a:pPr/>
              <a:t>14</a:t>
            </a:fld>
            <a:endParaRPr lang="zh-TW" altLang="en-US"/>
          </a:p>
        </p:txBody>
      </p:sp>
      <p:pic>
        <p:nvPicPr>
          <p:cNvPr id="7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456" y="4514850"/>
            <a:ext cx="9286875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100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8343" y="1296763"/>
            <a:ext cx="11422744" cy="985609"/>
          </a:xfrm>
        </p:spPr>
        <p:txBody>
          <a:bodyPr>
            <a:no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ข้อบังคับของผู้ดำเนินการ (</a:t>
            </a:r>
            <a:r>
              <a:rPr lang="en-US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Operators) </a:t>
            </a:r>
            <a:r>
              <a:rPr lang="en-GB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ระบบการสอบทานธุรกิจ</a:t>
            </a:r>
            <a:endParaRPr lang="en-GB" sz="36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570" y="2160365"/>
            <a:ext cx="11988800" cy="4371066"/>
          </a:xfrm>
        </p:spPr>
        <p:txBody>
          <a:bodyPr>
            <a:normAutofit/>
          </a:bodyPr>
          <a:lstStyle/>
          <a:p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ผู้ดำเนินการ (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Operators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)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ต้องทำการสอบทานธุรกิจเพื่อประเมินและลดความเสี่ยงที่จะทำไม้ที่ไม่ถูกต้อง</a:t>
            </a:r>
            <a:endParaRPr lang="en-GB" sz="32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องค์ประกอบ 3 อย่างที่ต้องมี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: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การเข้าถึงข้อมูล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ขั้นตอน/ระเบียบวิธีการประเมินความเสี่ยง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ขั้นตอน/ระเบียบวิธีการลดความเสี่ยง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ผู้ดำเนินการ (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Operators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)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มีการประเมินการสอบทานธุรกิจอยู่เรื่อยๆ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ผู้ดำเนินการ (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Operators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)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ต้องเก็บข้อมูลไว้ 5 ปี 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FC37-21A4-4DC8-A2E1-F50B525F9E8E}" type="slidenum">
              <a:rPr lang="zh-TW" altLang="en-US" smtClean="0"/>
              <a:pPr/>
              <a:t>15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5949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957" y="1276358"/>
            <a:ext cx="11574299" cy="966101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ใครเป็นคนพัฒนาหรือทำระบบการสอบทานธุรกิจ?</a:t>
            </a:r>
            <a:endParaRPr lang="en-GB" sz="40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0957" y="2258334"/>
            <a:ext cx="11632357" cy="4525963"/>
          </a:xfrm>
        </p:spPr>
        <p:txBody>
          <a:bodyPr>
            <a:normAutofit/>
          </a:bodyPr>
          <a:lstStyle/>
          <a:p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มีอยู่ 2 ทางเลือก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: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buSzPct val="80000"/>
              <a:buFont typeface="Wingdings" panose="05000000000000000000" pitchFamily="2" charset="2"/>
              <a:buChar char="§"/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ผู้ดำเนินการ (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Operators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)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ทำระบบเองและประเมินเอง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buSzPct val="80000"/>
              <a:buFont typeface="Wingdings" panose="05000000000000000000" pitchFamily="2" charset="2"/>
              <a:buChar char="§"/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ผู้ดำเนินการ (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Operators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)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สามารถใช้ระบบขององค์กรภายนอก “</a:t>
            </a:r>
            <a:r>
              <a:rPr lang="th-TH" sz="3200" i="1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องค์กรตรวจติดตาม”</a:t>
            </a:r>
            <a:endParaRPr lang="en-GB" sz="3200" i="1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แต่ความรับผิดชอบทั้งหมดผู้ดำเนินการ (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Operators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) ต้องเป็นคนรับเองถึงแม้ว่าจะใช้ระบบสอบทานธุรกิจจากองค์กรภายนอก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FC37-21A4-4DC8-A2E1-F50B525F9E8E}" type="slidenum">
              <a:rPr lang="zh-TW" altLang="en-US" smtClean="0"/>
              <a:pPr/>
              <a:t>16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42779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7464" y="1305379"/>
            <a:ext cx="11898080" cy="944336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ระบบการสอบทานธุรกิจ </a:t>
            </a:r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GB" sz="4000" dirty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d</a:t>
            </a:r>
            <a:r>
              <a:rPr lang="en-GB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ue </a:t>
            </a:r>
            <a:r>
              <a:rPr lang="en-US" sz="4000" dirty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d</a:t>
            </a:r>
            <a:r>
              <a:rPr lang="en-GB" sz="4000" dirty="0" err="1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iligence</a:t>
            </a:r>
            <a:r>
              <a:rPr lang="en-GB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GB" sz="4000" dirty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s</a:t>
            </a:r>
            <a:r>
              <a:rPr lang="en-GB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ystem</a:t>
            </a:r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en-GB" sz="40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FC37-21A4-4DC8-A2E1-F50B525F9E8E}" type="slidenum">
              <a:rPr lang="zh-TW" altLang="en-US" smtClean="0"/>
              <a:pPr/>
              <a:t>17</a:t>
            </a:fld>
            <a:endParaRPr lang="zh-TW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3091" y="2137940"/>
            <a:ext cx="7691195" cy="4590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28333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6000" y="1193889"/>
            <a:ext cx="9144000" cy="1143000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ระบบสอบทานธุรกิจ</a:t>
            </a:r>
            <a:r>
              <a:rPr lang="en-GB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ข้อมูล</a:t>
            </a:r>
            <a:r>
              <a:rPr lang="en-GB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 (1/3)</a:t>
            </a:r>
            <a:endParaRPr lang="en-GB" sz="40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24" y="2198914"/>
            <a:ext cx="11844575" cy="2082800"/>
          </a:xfrm>
        </p:spPr>
        <p:txBody>
          <a:bodyPr>
            <a:normAutofit/>
          </a:bodyPr>
          <a:lstStyle/>
          <a:p>
            <a:r>
              <a:rPr lang="th-TH" sz="3200" b="1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ข้อมูลของไม้</a:t>
            </a:r>
            <a:endParaRPr lang="en-GB" sz="3200" b="1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buSzPct val="80000"/>
              <a:buFont typeface="Wingdings" panose="05000000000000000000" pitchFamily="2" charset="2"/>
              <a:buChar char="§"/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ประเภทสินค้า เป็นสินค้าอะไร ทำจากไม้อะไร ไม้มีชื่อเรียกทางการค้าหรือชื่อทั่วไปอะไร หรือชื่อทางวิทยาศาสตร์อะไร</a:t>
            </a:r>
            <a:endParaRPr lang="en-GB" sz="32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buSzPct val="80000"/>
              <a:buFont typeface="Wingdings" panose="05000000000000000000" pitchFamily="2" charset="2"/>
              <a:buChar char="§"/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ถ้าไม่แน่ใจชื่อทั่วไป อาจใช้ชื่อทางวิทยาศาสตร์ก็ได้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endParaRPr lang="en-GB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FC37-21A4-4DC8-A2E1-F50B525F9E8E}" type="slidenum">
              <a:rPr lang="zh-TW" altLang="en-US" smtClean="0"/>
              <a:pPr/>
              <a:t>18</a:t>
            </a:fld>
            <a:endParaRPr lang="zh-TW" altLang="en-US"/>
          </a:p>
        </p:txBody>
      </p:sp>
      <p:pic>
        <p:nvPicPr>
          <p:cNvPr id="6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425" y="4446985"/>
            <a:ext cx="9172575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719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7457" y="2155372"/>
            <a:ext cx="11854543" cy="2910114"/>
          </a:xfrm>
        </p:spPr>
        <p:txBody>
          <a:bodyPr>
            <a:normAutofit/>
          </a:bodyPr>
          <a:lstStyle/>
          <a:p>
            <a:r>
              <a:rPr lang="th-TH" sz="3200" b="1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ข้อมูลของแหล่งกำเนิดของไม้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: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buSzPct val="80000"/>
              <a:buFont typeface="Wingdings" panose="05000000000000000000" pitchFamily="2" charset="2"/>
              <a:buChar char="§"/>
            </a:pPr>
            <a:r>
              <a:rPr lang="th-TH" sz="3200" b="1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ประเทศแหล่งกำเนิดของไม้ และพื้นที่ซึ่งมีผลบังคับใช้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2"/>
            <a:r>
              <a:rPr lang="th-TH" sz="2800" b="1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ท้องที่แหล่งกำเนิด</a:t>
            </a:r>
            <a:r>
              <a:rPr lang="th-TH" sz="2800" i="1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ไม้ตัดมาจากบริเวณพื้นที่ไหน เพราะความเสี่ยงแต่ละท้องที่ก็ไม่เหมือนกันแม้จะเป็นประเทศเดียวกัน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2"/>
            <a:r>
              <a:rPr lang="th-TH" sz="2800" b="1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พื้นที่สัมปทาน </a:t>
            </a:r>
            <a:r>
              <a:rPr lang="en-GB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จะต้องนำเสนอข้อมูลเกี่ยวการทำสัมปทานไม้ ในพื้นที่เสี่ยงต่อการทำไม้ผิดกฎหมาย ระหว่างการสัมปทานทำไม้ใรประเทศ หรือพื้นที่ระดับอนุภูมิภาคในประเทศนั้นๆ</a:t>
            </a:r>
            <a:endParaRPr lang="en-GB" sz="28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FC37-21A4-4DC8-A2E1-F50B525F9E8E}" type="slidenum">
              <a:rPr lang="zh-TW" altLang="en-US" smtClean="0"/>
              <a:pPr/>
              <a:t>19</a:t>
            </a:fld>
            <a:endParaRPr lang="zh-TW" altLang="en-US"/>
          </a:p>
        </p:txBody>
      </p:sp>
      <p:pic>
        <p:nvPicPr>
          <p:cNvPr id="6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457" y="5154243"/>
            <a:ext cx="9229725" cy="1704975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76000" y="1193889"/>
            <a:ext cx="9144000" cy="1143000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ระบบสอบทานธุรกิจ</a:t>
            </a:r>
            <a:r>
              <a:rPr lang="en-GB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ข้อมูล</a:t>
            </a:r>
            <a:r>
              <a:rPr lang="en-GB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GB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(2/3</a:t>
            </a:r>
            <a:r>
              <a:rPr lang="en-GB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en-GB" sz="40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46040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1479662"/>
            <a:ext cx="9144000" cy="1655762"/>
          </a:xfrm>
        </p:spPr>
        <p:txBody>
          <a:bodyPr>
            <a:normAutofit/>
          </a:bodyPr>
          <a:lstStyle/>
          <a:p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กฎหมายควบคุมการค้าไม้ของสหภาพยุโรป </a:t>
            </a:r>
            <a:r>
              <a:rPr lang="en-GB" altLang="zh-TW" sz="2800" smtClean="0"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altLang="zh-TW" sz="2800" smtClean="0">
                <a:latin typeface="TH SarabunPSK" pitchFamily="34" charset="-34"/>
                <a:cs typeface="TH SarabunPSK" pitchFamily="34" charset="-34"/>
              </a:rPr>
              <a:t>ขอบเขต </a:t>
            </a:r>
            <a:r>
              <a:rPr lang="th-TH" altLang="zh-TW" sz="2800" dirty="0" smtClean="0">
                <a:latin typeface="TH SarabunPSK" pitchFamily="34" charset="-34"/>
                <a:cs typeface="TH SarabunPSK" pitchFamily="34" charset="-34"/>
              </a:rPr>
              <a:t>ระบบการสอบทานธุรกิจ</a:t>
            </a:r>
            <a:endParaRPr lang="zh-TW" altLang="en-US" sz="28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FC37-21A4-4DC8-A2E1-F50B525F9E8E}" type="slidenum">
              <a:rPr lang="zh-TW" altLang="en-US" smtClean="0"/>
              <a:pPr/>
              <a:t>2</a:t>
            </a:fld>
            <a:endParaRPr lang="zh-TW" alt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1066800" y="1463700"/>
            <a:ext cx="111252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954088" y="584200"/>
            <a:ext cx="11412537" cy="879475"/>
          </a:xfrm>
        </p:spPr>
        <p:txBody>
          <a:bodyPr>
            <a:noAutofit/>
          </a:bodyPr>
          <a:lstStyle/>
          <a:p>
            <a:r>
              <a:rPr lang="th-TH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การฝึกอบรมวิทยากรผู้ฝึกอบรมในส่วนของ</a:t>
            </a:r>
            <a:br>
              <a:rPr lang="th-TH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กฎหมายควบคุมการค้าไม้ของสหภาพยุโรป </a:t>
            </a:r>
            <a:r>
              <a:rPr lang="de-DE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/>
            </a:r>
            <a:br>
              <a:rPr lang="de-DE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2800" dirty="0" smtClean="0">
                <a:solidFill>
                  <a:srgbClr val="006600"/>
                </a:solidFill>
                <a:cs typeface="TH SarabunPSK" pitchFamily="34" charset="-34"/>
              </a:rPr>
              <a:t>(</a:t>
            </a:r>
            <a:r>
              <a:rPr lang="en-GB" sz="2800" dirty="0" smtClean="0">
                <a:solidFill>
                  <a:srgbClr val="006600"/>
                </a:solidFill>
                <a:cs typeface="TH SarabunPSK" pitchFamily="34" charset="-34"/>
              </a:rPr>
              <a:t>EU Timber Regulation</a:t>
            </a:r>
            <a:r>
              <a:rPr lang="th-TH" sz="2800" dirty="0" smtClean="0">
                <a:solidFill>
                  <a:srgbClr val="006600"/>
                </a:solidFill>
                <a:cs typeface="TH SarabunPSK" pitchFamily="34" charset="-34"/>
              </a:rPr>
              <a:t>)</a:t>
            </a:r>
            <a:endParaRPr lang="zh-TW" altLang="en-US" sz="2800" b="1" dirty="0">
              <a:solidFill>
                <a:srgbClr val="0066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9003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8344" y="2090057"/>
            <a:ext cx="11654969" cy="2743200"/>
          </a:xfrm>
        </p:spPr>
        <p:txBody>
          <a:bodyPr>
            <a:noAutofit/>
          </a:bodyPr>
          <a:lstStyle/>
          <a:p>
            <a:r>
              <a:rPr lang="th-TH" sz="3200" b="1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การเข้าถึงข้อมูลเกี่ยวกับ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: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buSzPct val="80000"/>
              <a:buFont typeface="Wingdings" panose="05000000000000000000" pitchFamily="2" charset="2"/>
              <a:buChar char="§"/>
            </a:pPr>
            <a:r>
              <a:rPr lang="th-TH" sz="3200" b="1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ปริมาณ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: 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ปริมาตร น้ำหนัก จำนวน ของสินค้า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buSzPct val="80000"/>
              <a:buFont typeface="Wingdings" panose="05000000000000000000" pitchFamily="2" charset="2"/>
              <a:buChar char="§"/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รายละเอียดของผู้ผลิต และจัดหาผลิตภัณฑ์และวัตถุดิบ </a:t>
            </a:r>
            <a:r>
              <a:rPr lang="th-TH" sz="3200" b="1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(</a:t>
            </a:r>
            <a:r>
              <a:rPr lang="en-US" sz="3200" b="1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Suppliers</a:t>
            </a:r>
            <a:r>
              <a:rPr lang="th-TH" sz="3200" b="1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)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ชื่อ ที่อยู่</a:t>
            </a:r>
            <a:endParaRPr lang="th-TH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buSzPct val="80000"/>
              <a:buFont typeface="Wingdings" panose="05000000000000000000" pitchFamily="2" charset="2"/>
              <a:buChar char="§"/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รายละเอียดของผู้ค้า </a:t>
            </a:r>
            <a:r>
              <a:rPr lang="en-US" sz="3200" b="1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(Traders</a:t>
            </a:r>
            <a:r>
              <a:rPr lang="th-TH" sz="3200" b="1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)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ที่จะส่งของไปให้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buSzPct val="80000"/>
              <a:buFont typeface="Wingdings" panose="05000000000000000000" pitchFamily="2" charset="2"/>
              <a:buChar char="§"/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เอกสารที่แสดง</a:t>
            </a:r>
            <a:r>
              <a:rPr lang="th-TH" sz="3200" b="1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ความถูกกฎหมายของไม้</a:t>
            </a:r>
            <a:endParaRPr lang="en-GB" sz="3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FC37-21A4-4DC8-A2E1-F50B525F9E8E}" type="slidenum">
              <a:rPr lang="zh-TW" altLang="en-US" smtClean="0"/>
              <a:pPr/>
              <a:t>20</a:t>
            </a:fld>
            <a:endParaRPr lang="zh-TW" altLang="en-US"/>
          </a:p>
        </p:txBody>
      </p:sp>
      <p:pic>
        <p:nvPicPr>
          <p:cNvPr id="7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344" y="5286375"/>
            <a:ext cx="9296400" cy="1571625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76000" y="1193889"/>
            <a:ext cx="9144000" cy="1143000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ระบบสอบทานธุรกิจ</a:t>
            </a:r>
            <a:r>
              <a:rPr lang="en-GB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ข้อมูล</a:t>
            </a:r>
            <a:r>
              <a:rPr lang="en-GB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GB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(3/3</a:t>
            </a:r>
            <a:r>
              <a:rPr lang="en-GB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en-GB" sz="40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16993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1885" y="1346200"/>
            <a:ext cx="11509829" cy="830943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ระบบการสอบทานธุรกิจ</a:t>
            </a:r>
            <a:r>
              <a:rPr lang="en-GB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การประเมินความเสี่ยง</a:t>
            </a:r>
            <a:endParaRPr lang="en-GB" sz="40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22714"/>
            <a:ext cx="11734801" cy="451515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ในการประเมินความเสี่ยงผู้ดำเนินการ (</a:t>
            </a:r>
            <a:r>
              <a:rPr lang="en-US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Operator) 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อาจใช้หลักเกณฑ์เหล่านี้ 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: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หลักประกันว่าถูกต้องตามกฎหมายที่เกี่ยวข้อง เช่น ใบรับรองต่างๆ หรือการตรวจสอบจากบุคคล</a:t>
            </a:r>
            <a:b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</a:br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ที่สาม</a:t>
            </a:r>
            <a:endParaRPr lang="en-GB" sz="30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ไม้ชนิดนี้มีการทำไม้ที่ไม่ถูกต้องอย่างทั่วไป ณ เวลานั้นหรือไม่</a:t>
            </a:r>
            <a:endParaRPr lang="en-GB" sz="30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แหล่งที่มาของไม้ชอบทำไม้เถื่อนหรือไม่ หรือมีการใช้อาวุธ ความรุนแรง</a:t>
            </a:r>
            <a:endParaRPr lang="en-GB" sz="30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ประเทศที่ส่งไม้มาถูกลงโทษ หรือไม่</a:t>
            </a:r>
            <a:endParaRPr lang="en-GB" sz="30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ความซับซ้อนของห่วงโซ่อุปทาน</a:t>
            </a:r>
            <a:endParaRPr lang="en-GB" sz="30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FC37-21A4-4DC8-A2E1-F50B525F9E8E}" type="slidenum">
              <a:rPr lang="zh-TW" altLang="en-US" smtClean="0"/>
              <a:pPr/>
              <a:t>21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81888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1885" y="1328057"/>
            <a:ext cx="11385344" cy="914400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ระบบการสอบทานธุรกิจ</a:t>
            </a:r>
            <a:r>
              <a:rPr lang="en-GB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การบรรเทาผลกระทบ</a:t>
            </a:r>
            <a:endParaRPr lang="en-GB" sz="40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9226" y="2246701"/>
            <a:ext cx="11615059" cy="1541526"/>
          </a:xfrm>
        </p:spPr>
        <p:txBody>
          <a:bodyPr/>
          <a:lstStyle/>
          <a:p>
            <a:pPr marL="0" indent="0">
              <a:buNone/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เมื่อพบว่ามีความเสี่ยง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อาจจะขอเอกสารอื่นๆ หรือการรับรองเพิ่มเติมก็ได้</a:t>
            </a:r>
            <a:endParaRPr lang="en-GB" sz="3200" dirty="0"/>
          </a:p>
          <a:p>
            <a:pPr marL="0" indent="0">
              <a:buNone/>
            </a:pPr>
            <a:endParaRPr lang="en-GB" sz="24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FC37-21A4-4DC8-A2E1-F50B525F9E8E}" type="slidenum">
              <a:rPr lang="zh-TW" altLang="en-US" smtClean="0"/>
              <a:pPr/>
              <a:t>22</a:t>
            </a:fld>
            <a:endParaRPr lang="zh-TW" altLang="en-US"/>
          </a:p>
        </p:txBody>
      </p:sp>
      <p:pic>
        <p:nvPicPr>
          <p:cNvPr id="6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227" y="4448175"/>
            <a:ext cx="9696450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84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8" y="1277261"/>
            <a:ext cx="11488057" cy="965196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การปฏิบัติตามระเบียบข้อบังคับ</a:t>
            </a:r>
            <a:endParaRPr lang="en-GB" sz="40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3656" y="2090057"/>
            <a:ext cx="11778343" cy="448491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th-TH" sz="3200" dirty="0" smtClean="0">
                <a:latin typeface="TH SarabunPSK" pitchFamily="34" charset="-34"/>
                <a:cs typeface="TH SarabunPSK" pitchFamily="34" charset="-34"/>
              </a:rPr>
              <a:t>กฎหมายควบคุมการค้าไม้ของสหภาพยุโรป (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EU </a:t>
            </a:r>
            <a:r>
              <a:rPr lang="en-GB" sz="32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Timber 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Regulation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) ไม่ยอมรับว่า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แผนการรับรองป่าไม้ใดๆจะยืนยันความถูกต้องตามกฎหมายของไม้ แม้ว่าในการประเมินความเสี่ยงนั้นจะมีการรับรองจากบุคคลที่สาม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>
              <a:lnSpc>
                <a:spcPct val="100000"/>
              </a:lnSpc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สินค้าที่ได้ใบอนุญาตจาก</a:t>
            </a:r>
            <a:r>
              <a:rPr lang="th-TH" sz="3200" dirty="0" smtClean="0">
                <a:latin typeface="TH SarabunPSK" pitchFamily="34" charset="-34"/>
                <a:cs typeface="TH SarabunPSK" pitchFamily="34" charset="-34"/>
              </a:rPr>
              <a:t>การบังคับใช้กฎหมายป่าไม้ ธรรมาภิบาล และการค้า (</a:t>
            </a:r>
            <a:r>
              <a:rPr lang="en-GB" sz="3200" dirty="0" smtClean="0">
                <a:latin typeface="TH SarabunPSK" pitchFamily="34" charset="-34"/>
                <a:cs typeface="TH SarabunPSK" pitchFamily="34" charset="-34"/>
              </a:rPr>
              <a:t>Forest Law Enforcement, Governance and Trade</a:t>
            </a:r>
            <a:r>
              <a:rPr lang="en-US" sz="3200" dirty="0" smtClean="0">
                <a:latin typeface="TH SarabunPSK" pitchFamily="34" charset="-34"/>
                <a:cs typeface="TH SarabunPSK" pitchFamily="34" charset="-34"/>
              </a:rPr>
              <a:t>: FLEGT</a:t>
            </a:r>
            <a:r>
              <a:rPr lang="th-TH" sz="3200" dirty="0" smtClean="0">
                <a:latin typeface="TH SarabunPSK" pitchFamily="34" charset="-34"/>
                <a:cs typeface="TH SarabunPSK" pitchFamily="34" charset="-34"/>
              </a:rPr>
              <a:t>)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หรือจาก</a:t>
            </a:r>
            <a:r>
              <a:rPr lang="th-TH" sz="3200" dirty="0" smtClean="0">
                <a:latin typeface="TH SarabunPSK" pitchFamily="34" charset="-34"/>
                <a:cs typeface="TH SarabunPSK" pitchFamily="34" charset="-34"/>
              </a:rPr>
              <a:t>อนุสัญญาว่าด้วยการค้าระหว่างประเทศ ซึ่งชนิดสัตว์ป่าและพืชป่าที่ใกล้จะสูญพันธุ์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(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CITES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)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ถึงจะได้การยอมรับตามกฎของ</a:t>
            </a:r>
            <a:r>
              <a:rPr lang="th-TH" sz="3200" dirty="0" smtClean="0">
                <a:latin typeface="TH SarabunPSK" pitchFamily="34" charset="-34"/>
                <a:cs typeface="TH SarabunPSK" pitchFamily="34" charset="-34"/>
              </a:rPr>
              <a:t>กฎหมายควบคุมการค้าไม้ของสหภาพยุโรป (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EU Timber Regulation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) โดยอัตโนมัติ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FC37-21A4-4DC8-A2E1-F50B525F9E8E}" type="slidenum">
              <a:rPr lang="zh-TW" altLang="en-US" smtClean="0"/>
              <a:pPr/>
              <a:t>23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05902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2315" y="1376068"/>
            <a:ext cx="11839685" cy="865482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แนวทางชี้แนะ</a:t>
            </a:r>
            <a:endParaRPr lang="en-GB" sz="40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59286" y="2328635"/>
            <a:ext cx="554082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TH SarabunPSK" pitchFamily="34" charset="-34"/>
                <a:cs typeface="TH SarabunPSK" pitchFamily="34" charset="-34"/>
              </a:rPr>
              <a:t>Further information can be found on the websites of the EU: </a:t>
            </a:r>
            <a:endParaRPr lang="en-GB" sz="3200" dirty="0">
              <a:latin typeface="TH SarabunPSK" pitchFamily="34" charset="-34"/>
              <a:cs typeface="TH SarabunPSK" pitchFamily="34" charset="-34"/>
              <a:hlinkClick r:id="rId2"/>
            </a:endParaRPr>
          </a:p>
          <a:p>
            <a:endParaRPr lang="en-GB" sz="2400" dirty="0">
              <a:latin typeface="TH SarabunPSK" pitchFamily="34" charset="-34"/>
              <a:cs typeface="TH SarabunPSK" pitchFamily="34" charset="-34"/>
              <a:hlinkClick r:id="rId2"/>
            </a:endParaRPr>
          </a:p>
          <a:p>
            <a:r>
              <a:rPr lang="en-GB" sz="2400" dirty="0" smtClean="0">
                <a:latin typeface="TH SarabunPSK" pitchFamily="34" charset="-34"/>
                <a:cs typeface="TH SarabunPSK" pitchFamily="34" charset="-34"/>
                <a:hlinkClick r:id="rId2"/>
              </a:rPr>
              <a:t>http</a:t>
            </a:r>
            <a:r>
              <a:rPr lang="en-GB" sz="2400" dirty="0">
                <a:latin typeface="TH SarabunPSK" pitchFamily="34" charset="-34"/>
                <a:cs typeface="TH SarabunPSK" pitchFamily="34" charset="-34"/>
                <a:hlinkClick r:id="rId2"/>
              </a:rPr>
              <a:t>://ec.europa.eu/environment/eutr2013/</a:t>
            </a:r>
            <a:endParaRPr lang="en-GB" sz="24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en-GB" sz="2400" dirty="0">
                <a:latin typeface="TH SarabunPSK" pitchFamily="34" charset="-34"/>
                <a:cs typeface="TH SarabunPSK" pitchFamily="34" charset="-34"/>
                <a:hlinkClick r:id="rId3"/>
              </a:rPr>
              <a:t>http://ec.europa.eu/environment/forests/timber_regulation.htm</a:t>
            </a:r>
            <a:r>
              <a:rPr lang="en-GB" sz="2400" dirty="0">
                <a:latin typeface="TH SarabunPSK" pitchFamily="34" charset="-34"/>
                <a:cs typeface="TH SarabunPSK" pitchFamily="34" charset="-34"/>
              </a:rPr>
              <a:t>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FC37-21A4-4DC8-A2E1-F50B525F9E8E}" type="slidenum">
              <a:rPr lang="zh-TW" altLang="en-US" smtClean="0"/>
              <a:pPr/>
              <a:t>24</a:t>
            </a:fld>
            <a:endParaRPr lang="zh-TW" altLang="en-US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108" y="2241550"/>
            <a:ext cx="5542326" cy="4367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3657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>
            <a:off x="1" y="180221"/>
            <a:ext cx="12191999" cy="1608826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>
              <a:solidFill>
                <a:prstClr val="black"/>
              </a:solidFill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464395" y="1919676"/>
            <a:ext cx="11360429" cy="3109525"/>
          </a:xfrm>
        </p:spPr>
        <p:txBody>
          <a:bodyPr>
            <a:noAutofit/>
          </a:bodyPr>
          <a:lstStyle/>
          <a:p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ข้อผิดพลาดทั้งในลักษณะข้อตกหล่น ความไม่ถูกต้อง หรือทัศนะที่แสดงไว้ในเอกสารฉบับนี้ถือเป็นความรับผิดชอบของผู้จัด โดยไม่จำเป็นต้องเป็นการนำเสนอทัศนะของ </a:t>
            </a:r>
            <a:r>
              <a:rPr lang="en-US" dirty="0" smtClean="0">
                <a:latin typeface="TH SarabunPSK" pitchFamily="34" charset="-34"/>
                <a:cs typeface="TH SarabunPSK" pitchFamily="34" charset="-34"/>
              </a:rPr>
              <a:t>BMZ </a:t>
            </a:r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แต่อย่างใด  ทั้งนี้อนุญาตให้ผู้จัดการประชุมสามารถดัดแปลงสื่อวัสดุต้นฉบับได้ตามความเหมาะสม</a:t>
            </a:r>
          </a:p>
          <a:p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สามารถดาวน์โหลดสื่อวัสดุได้ที่ </a:t>
            </a:r>
            <a:r>
              <a:rPr lang="en-US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http://capacity4dev.ec.europa.eu/public-flegt/blog/new-training-material-eu-timber-regulation-and-flegt</a:t>
            </a:r>
            <a:r>
              <a:rPr lang="en-US" dirty="0" smtClean="0">
                <a:latin typeface="TH SarabunPSK" pitchFamily="34" charset="-34"/>
                <a:cs typeface="TH SarabunPSK" pitchFamily="34" charset="-34"/>
              </a:rPr>
              <a:t>.</a:t>
            </a:r>
            <a:endParaRPr lang="de-DE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503584" y="434609"/>
            <a:ext cx="9058427" cy="11387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สื่อวัสดุสำหรับการฝึกอบรมนี้ได้รับการการสนับสนุนทางการเงินจากกระทรวงสหพันธ์เยอรมันด้านความร่วมมือทางเศรษฐกิจและการพัฒนา 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German Federal Ministry for Economic Cooperation and Development : BMZ)</a:t>
            </a:r>
            <a:endParaRPr lang="en-US" sz="2400" dirty="0" smtClean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4089" y="339245"/>
            <a:ext cx="2385389" cy="1329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357222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115" y="1271680"/>
            <a:ext cx="10550434" cy="865032"/>
          </a:xfrm>
        </p:spPr>
        <p:txBody>
          <a:bodyPr>
            <a:no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บริบทของยุโรป</a:t>
            </a:r>
            <a:r>
              <a:rPr lang="en-GB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แผนปฏิบัติการ </a:t>
            </a:r>
            <a:r>
              <a:rPr lang="en-GB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FLEGT</a:t>
            </a:r>
            <a:endParaRPr lang="en-GB" sz="40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6" y="2194560"/>
            <a:ext cx="8408126" cy="3553097"/>
          </a:xfrm>
        </p:spPr>
        <p:txBody>
          <a:bodyPr>
            <a:noAutofit/>
          </a:bodyPr>
          <a:lstStyle/>
          <a:p>
            <a:pPr marL="231775" indent="-231775">
              <a:lnSpc>
                <a:spcPct val="100000"/>
              </a:lnSpc>
              <a:spcBef>
                <a:spcPts val="600"/>
              </a:spcBef>
            </a:pPr>
            <a:r>
              <a:rPr lang="th-TH" sz="3000" dirty="0" smtClean="0">
                <a:latin typeface="TH SarabunPSK" pitchFamily="34" charset="-34"/>
                <a:cs typeface="TH SarabunPSK" pitchFamily="34" charset="-34"/>
              </a:rPr>
              <a:t>แผนปฏิบัติการปี </a:t>
            </a:r>
            <a:r>
              <a:rPr lang="en-US" sz="3000" dirty="0" smtClean="0">
                <a:latin typeface="TH SarabunPSK" pitchFamily="34" charset="-34"/>
                <a:cs typeface="TH SarabunPSK" pitchFamily="34" charset="-34"/>
              </a:rPr>
              <a:t>2546 </a:t>
            </a:r>
            <a:r>
              <a:rPr lang="th-TH" sz="3000" dirty="0" smtClean="0">
                <a:latin typeface="TH SarabunPSK" pitchFamily="34" charset="-34"/>
                <a:cs typeface="TH SarabunPSK" pitchFamily="34" charset="-34"/>
              </a:rPr>
              <a:t>ของคณะกรรมาธิการยุโรปเกี่ยวกับการบังคับใช้กฎหมายป่าไม้ ธรรมาภิบาล และการค้า (</a:t>
            </a:r>
            <a:r>
              <a:rPr lang="en-GB" sz="3000" dirty="0" smtClean="0">
                <a:latin typeface="TH SarabunPSK" pitchFamily="34" charset="-34"/>
                <a:cs typeface="TH SarabunPSK" pitchFamily="34" charset="-34"/>
              </a:rPr>
              <a:t>Forest </a:t>
            </a:r>
            <a:r>
              <a:rPr lang="en-GB" sz="3000" dirty="0">
                <a:latin typeface="TH SarabunPSK" pitchFamily="34" charset="-34"/>
                <a:cs typeface="TH SarabunPSK" pitchFamily="34" charset="-34"/>
              </a:rPr>
              <a:t>Law Enforcement, Governance and Trade </a:t>
            </a:r>
            <a:r>
              <a:rPr lang="en-US" sz="3000" dirty="0" smtClean="0"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en-GB" sz="3000" dirty="0" smtClean="0">
                <a:latin typeface="TH SarabunPSK" pitchFamily="34" charset="-34"/>
                <a:cs typeface="TH SarabunPSK" pitchFamily="34" charset="-34"/>
              </a:rPr>
              <a:t>FLEGT</a:t>
            </a:r>
            <a:r>
              <a:rPr lang="en-GB" sz="3000" dirty="0">
                <a:latin typeface="TH SarabunPSK" pitchFamily="34" charset="-34"/>
                <a:cs typeface="TH SarabunPSK" pitchFamily="34" charset="-34"/>
              </a:rPr>
              <a:t>)</a:t>
            </a:r>
          </a:p>
          <a:p>
            <a:pPr marL="231775" indent="-231775" eaLnBrk="0" hangingPunct="0">
              <a:spcBef>
                <a:spcPts val="600"/>
              </a:spcBef>
              <a:defRPr/>
            </a:pPr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หาวิธีการที่จะหยิบยกปัญหาไม้ผิดกฎหมายและการค้าที่เกี่ยวข้อง</a:t>
            </a:r>
            <a:endParaRPr lang="en-US" sz="30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marL="231775" indent="-231775" eaLnBrk="0" hangingPunct="0">
              <a:spcBef>
                <a:spcPts val="600"/>
              </a:spcBef>
              <a:defRPr/>
            </a:pPr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เชื่อมโยงระบบธรรมาภิบาลในประเทศผู้ผลิต กับการค้าที่ถูกต้องโดยสหภาพยุโรปแบ่งความรับผิดชอบทั้งสองฝ่าย</a:t>
            </a:r>
            <a:endParaRPr lang="en-GB" sz="30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FC37-21A4-4DC8-A2E1-F50B525F9E8E}" type="slidenum">
              <a:rPr lang="zh-TW" altLang="en-US" smtClean="0"/>
              <a:pPr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00250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371669" y="1202092"/>
            <a:ext cx="11493138" cy="1143000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องค์ประกอบหลักของ </a:t>
            </a:r>
            <a:r>
              <a:rPr lang="en-GB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FLEGT</a:t>
            </a:r>
            <a:endParaRPr lang="en-US" sz="4000" b="1" dirty="0" smtClean="0">
              <a:solidFill>
                <a:srgbClr val="006600"/>
              </a:solidFill>
            </a:endParaRPr>
          </a:p>
        </p:txBody>
      </p:sp>
      <p:sp>
        <p:nvSpPr>
          <p:cNvPr id="72707" name="Rectangle 3"/>
          <p:cNvSpPr>
            <a:spLocks noGrp="1" noChangeArrowheads="1"/>
          </p:cNvSpPr>
          <p:nvPr>
            <p:ph idx="1"/>
          </p:nvPr>
        </p:nvSpPr>
        <p:spPr>
          <a:xfrm>
            <a:off x="380999" y="2050869"/>
            <a:ext cx="11427823" cy="4681719"/>
          </a:xfrm>
        </p:spPr>
        <p:txBody>
          <a:bodyPr>
            <a:noAutofit/>
          </a:bodyPr>
          <a:lstStyle/>
          <a:p>
            <a:pPr marL="381000" indent="-381000" algn="just">
              <a:buFontTx/>
              <a:buAutoNum type="arabicPeriod"/>
            </a:pP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ช่วยเหลือประเทศผู้ผลิต</a:t>
            </a:r>
            <a:endParaRPr lang="en-GB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marL="381000" indent="-381000" algn="just">
              <a:buFontTx/>
              <a:buAutoNum type="arabicPeriod"/>
            </a:pP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ช่วยเหลือภาคเอกชนในการเริ่มต้น</a:t>
            </a:r>
            <a:endParaRPr lang="en-GB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marL="381000" indent="-381000" algn="just">
              <a:buFontTx/>
              <a:buAutoNum type="arabicPeriod"/>
            </a:pP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เป็นเกราะป้องกันในการลงทุน</a:t>
            </a:r>
            <a:endParaRPr lang="en-GB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marL="381000" indent="-381000">
              <a:buFontTx/>
              <a:buAutoNum type="arabicPeriod"/>
            </a:pP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หยิบยกปัญหาของไม้ที่มีข้อขัดแย้ง</a:t>
            </a:r>
            <a:endParaRPr lang="en-US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marL="381000" indent="-381000">
              <a:buFontTx/>
              <a:buAutoNum type="arabicPeriod"/>
            </a:pP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กิจกรรมเพื่อส่งเสริมการค้าไม้ที่ถูกต้อง</a:t>
            </a:r>
            <a:endParaRPr lang="en-GB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marL="781050" lvl="1" indent="-381000"/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ข้อตกลงการเป็นภาคีหุ้นส่วนแบบสมัครใจ (</a:t>
            </a:r>
            <a:r>
              <a:rPr lang="en-GB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Voluntary Partnership Agreements</a:t>
            </a: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)</a:t>
            </a:r>
            <a:r>
              <a:rPr lang="en-GB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</a:p>
          <a:p>
            <a:pPr marL="381000" indent="-381000" algn="just">
              <a:buFontTx/>
              <a:buAutoNum type="arabicPeriod"/>
            </a:pP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กฏหมายทางเลือกเพิ่มเติม</a:t>
            </a:r>
            <a:endParaRPr lang="en-GB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marL="781050" lvl="1" indent="-381000" algn="just"/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กฎหมายควบคุมการค้าไม้ของสหภาพยุโร (</a:t>
            </a:r>
            <a:r>
              <a:rPr lang="en-GB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EU</a:t>
            </a:r>
            <a:r>
              <a:rPr lang="en-US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TR) </a:t>
            </a:r>
            <a:r>
              <a:rPr lang="en-GB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(</a:t>
            </a: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การสอบทานธุรกิจ</a:t>
            </a:r>
            <a:r>
              <a:rPr lang="en-GB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)</a:t>
            </a:r>
          </a:p>
          <a:p>
            <a:pPr marL="381000" indent="-381000" algn="just">
              <a:buFontTx/>
              <a:buAutoNum type="arabicPeriod"/>
            </a:pP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นโยบายสาธารณะในการได้มาของไม้</a:t>
            </a:r>
            <a:endParaRPr lang="en-GB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4" name="Oval 89"/>
          <p:cNvSpPr>
            <a:spLocks noChangeArrowheads="1"/>
          </p:cNvSpPr>
          <p:nvPr/>
        </p:nvSpPr>
        <p:spPr bwMode="auto">
          <a:xfrm>
            <a:off x="877389" y="5301654"/>
            <a:ext cx="7182394" cy="627018"/>
          </a:xfrm>
          <a:prstGeom prst="ellips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FC37-21A4-4DC8-A2E1-F50B525F9E8E}" type="slidenum">
              <a:rPr lang="zh-TW" altLang="en-US" smtClean="0"/>
              <a:pPr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48006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025" y="1338421"/>
            <a:ext cx="11809445" cy="877078"/>
          </a:xfrm>
        </p:spPr>
        <p:txBody>
          <a:bodyPr>
            <a:noAutofit/>
          </a:bodyPr>
          <a:lstStyle/>
          <a:p>
            <a:r>
              <a:rPr lang="th-TH" sz="4000" dirty="0" smtClean="0">
                <a:latin typeface="TH SarabunPSK" pitchFamily="34" charset="-34"/>
                <a:cs typeface="TH SarabunPSK" pitchFamily="34" charset="-34"/>
              </a:rPr>
              <a:t>กฎหมายควบคุมการค้าไม้ของสหภาพยุโรป </a:t>
            </a:r>
            <a:r>
              <a:rPr lang="en-GB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(EU</a:t>
            </a:r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TR</a:t>
            </a:r>
            <a:r>
              <a:rPr lang="en-GB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) </a:t>
            </a:r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ฉบับ</a:t>
            </a:r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ที่</a:t>
            </a:r>
            <a:r>
              <a:rPr lang="en-GB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 955/2010              </a:t>
            </a:r>
            <a:endParaRPr lang="en-GB" sz="40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6625"/>
            <a:ext cx="5266928" cy="4153833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วันที่ 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3 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มีนาคม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2556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th-TH" sz="3200" dirty="0" smtClean="0">
                <a:latin typeface="TH SarabunPSK" pitchFamily="34" charset="-34"/>
                <a:cs typeface="TH SarabunPSK" pitchFamily="34" charset="-34"/>
              </a:rPr>
              <a:t>กฎหมายควบคุมการค้าไม้ของสหภาพยุโรป (</a:t>
            </a:r>
            <a:r>
              <a:rPr lang="en-US" sz="3200" dirty="0" smtClean="0">
                <a:latin typeface="TH SarabunPSK" pitchFamily="34" charset="-34"/>
                <a:cs typeface="TH SarabunPSK" pitchFamily="34" charset="-34"/>
              </a:rPr>
              <a:t>EU TR)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บัญญัติว่า การจำหน่ายไม้ที่ตัดอย่างไม่ถูกต้องในตลาดยุโรปเป็นการผิดกฎหมาย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FC37-21A4-4DC8-A2E1-F50B525F9E8E}" type="slidenum">
              <a:rPr lang="zh-TW" altLang="en-US" smtClean="0"/>
              <a:pPr/>
              <a:t>5</a:t>
            </a:fld>
            <a:endParaRPr lang="zh-TW" altLang="en-US"/>
          </a:p>
        </p:txBody>
      </p:sp>
      <p:pic>
        <p:nvPicPr>
          <p:cNvPr id="6" name="Picture 2" descr="C:\Users\sofie77\Desktop\EUTR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5144" y="2273249"/>
            <a:ext cx="2982416" cy="42196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711017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FC37-21A4-4DC8-A2E1-F50B525F9E8E}" type="slidenum">
              <a:rPr lang="zh-TW" altLang="en-US" smtClean="0"/>
              <a:pPr/>
              <a:t>6</a:t>
            </a:fld>
            <a:endParaRPr lang="zh-TW" alt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017841" y="4462190"/>
            <a:ext cx="7416824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938618" y="4063451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latin typeface="TH SarabunPSK" pitchFamily="34" charset="-34"/>
                <a:cs typeface="TH SarabunPSK" pitchFamily="34" charset="-34"/>
              </a:rPr>
              <a:t>2546</a:t>
            </a:r>
            <a:endParaRPr lang="en-GB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27431" y="4063451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latin typeface="TH SarabunPSK" pitchFamily="34" charset="-34"/>
                <a:cs typeface="TH SarabunPSK" pitchFamily="34" charset="-34"/>
              </a:rPr>
              <a:t>2549</a:t>
            </a:r>
            <a:endParaRPr lang="en-GB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129599" y="4070797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latin typeface="TH SarabunPSK" pitchFamily="34" charset="-34"/>
                <a:cs typeface="TH SarabunPSK" pitchFamily="34" charset="-34"/>
              </a:rPr>
              <a:t>2551</a:t>
            </a:r>
            <a:endParaRPr lang="en-GB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42949" y="4042456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latin typeface="TH SarabunPSK" pitchFamily="34" charset="-34"/>
                <a:cs typeface="TH SarabunPSK" pitchFamily="34" charset="-34"/>
              </a:rPr>
              <a:t>2553</a:t>
            </a:r>
            <a:endParaRPr lang="en-GB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330373" y="4042456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latin typeface="TH SarabunPSK" pitchFamily="34" charset="-34"/>
                <a:cs typeface="TH SarabunPSK" pitchFamily="34" charset="-34"/>
              </a:rPr>
              <a:t>2556</a:t>
            </a:r>
            <a:endParaRPr lang="en-GB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46121" y="4986107"/>
            <a:ext cx="1440160" cy="163121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แผนปฏิบัติการ </a:t>
            </a:r>
            <a:r>
              <a:rPr lang="en-GB" sz="2000" dirty="0" smtClean="0">
                <a:latin typeface="TH SarabunPSK" pitchFamily="34" charset="-34"/>
                <a:cs typeface="TH SarabunPSK" pitchFamily="34" charset="-34"/>
              </a:rPr>
              <a:t>FLEGT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 ดูแลความจำเป็นสำหรับแนวทางกฎหมายเพิ่มเติม</a:t>
            </a:r>
            <a:endParaRPr lang="en-GB" sz="20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31387" y="2200624"/>
            <a:ext cx="1584176" cy="132343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ผลลัพธ์ของการประเมินผลช่องทางที่แตกต่างกันที่มีการดำเนินการ</a:t>
            </a:r>
            <a:endParaRPr lang="en-US" sz="20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63809" y="5105410"/>
            <a:ext cx="1567637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คณะกรรมาธิการยุโรป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(EC) 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เสนอร่างระเบียบปฏิบัติ</a:t>
            </a:r>
            <a:endParaRPr lang="en-US" sz="20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01290" y="2199094"/>
            <a:ext cx="1959429" cy="101566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รัฐสภายุโรปลงคะแนนให้ไม้ และผลิตภัณฑ์ไม้เถื่อนเป็นสิ่งที่ผิดกฎหมาย</a:t>
            </a:r>
            <a:endParaRPr lang="en-GB" sz="20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54090" y="2226103"/>
            <a:ext cx="1368152" cy="70788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การบังคับใช้ระเบียบข้อบังคับ</a:t>
            </a:r>
            <a:endParaRPr lang="en-GB" sz="20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016488" y="4042456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latin typeface="TH SarabunPSK" pitchFamily="34" charset="-34"/>
                <a:cs typeface="TH SarabunPSK" pitchFamily="34" charset="-34"/>
              </a:rPr>
              <a:t>2555</a:t>
            </a:r>
            <a:endParaRPr lang="en-GB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77784" y="5124243"/>
            <a:ext cx="1917904" cy="132343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การบังคับใช้พระราชบัญญัติ และการดำเนินการตามพระราชบัญญัติ</a:t>
            </a:r>
            <a:endParaRPr lang="en-GB" sz="2000" dirty="0"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19" name="Straight Connector 18"/>
          <p:cNvCxnSpPr>
            <a:stCxn id="17" idx="2"/>
            <a:endCxn id="12" idx="0"/>
          </p:cNvCxnSpPr>
          <p:nvPr/>
        </p:nvCxnSpPr>
        <p:spPr>
          <a:xfrm>
            <a:off x="2423475" y="3524063"/>
            <a:ext cx="0" cy="5393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stCxn id="13" idx="2"/>
          </p:cNvCxnSpPr>
          <p:nvPr/>
        </p:nvCxnSpPr>
        <p:spPr>
          <a:xfrm>
            <a:off x="3525643" y="4440130"/>
            <a:ext cx="13972" cy="6635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11" idx="2"/>
            <a:endCxn id="16" idx="0"/>
          </p:cNvCxnSpPr>
          <p:nvPr/>
        </p:nvCxnSpPr>
        <p:spPr>
          <a:xfrm>
            <a:off x="1442674" y="4432783"/>
            <a:ext cx="23527" cy="5533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stCxn id="4" idx="2"/>
            <a:endCxn id="14" idx="0"/>
          </p:cNvCxnSpPr>
          <p:nvPr/>
        </p:nvCxnSpPr>
        <p:spPr>
          <a:xfrm flipH="1">
            <a:off x="4774997" y="3214757"/>
            <a:ext cx="6008" cy="8276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6426926" y="4467497"/>
            <a:ext cx="6531" cy="6705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stCxn id="6" idx="2"/>
          </p:cNvCxnSpPr>
          <p:nvPr/>
        </p:nvCxnSpPr>
        <p:spPr>
          <a:xfrm flipH="1">
            <a:off x="7932106" y="2933989"/>
            <a:ext cx="6060" cy="11084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1"/>
          <p:cNvSpPr txBox="1">
            <a:spLocks/>
          </p:cNvSpPr>
          <p:nvPr/>
        </p:nvSpPr>
        <p:spPr>
          <a:xfrm>
            <a:off x="382693" y="1402960"/>
            <a:ext cx="8671048" cy="82314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kern="120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การดำเนินการในระยะเวลา</a:t>
            </a:r>
            <a:endParaRPr lang="en-GB" sz="40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03397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6"/>
          <p:cNvSpPr>
            <a:spLocks noGrp="1" noChangeArrowheads="1"/>
          </p:cNvSpPr>
          <p:nvPr>
            <p:ph type="title"/>
          </p:nvPr>
        </p:nvSpPr>
        <p:spPr>
          <a:xfrm>
            <a:off x="357857" y="1175260"/>
            <a:ext cx="8229600" cy="1143000"/>
          </a:xfrm>
        </p:spPr>
        <p:txBody>
          <a:bodyPr>
            <a:normAutofit/>
          </a:bodyPr>
          <a:lstStyle/>
          <a:p>
            <a:r>
              <a:rPr lang="th-TH" sz="48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ขอบข่ายทางภูมิศาสตร์</a:t>
            </a:r>
            <a:endParaRPr lang="en-US" sz="4800" dirty="0" smtClean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148" name="Rectangle 7"/>
          <p:cNvSpPr>
            <a:spLocks noGrp="1" noChangeArrowheads="1"/>
          </p:cNvSpPr>
          <p:nvPr>
            <p:ph idx="1"/>
          </p:nvPr>
        </p:nvSpPr>
        <p:spPr>
          <a:xfrm>
            <a:off x="357858" y="2241551"/>
            <a:ext cx="4723594" cy="3545296"/>
          </a:xfrm>
        </p:spPr>
        <p:txBody>
          <a:bodyPr>
            <a:normAutofit/>
          </a:bodyPr>
          <a:lstStyle/>
          <a:p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ข้อบังคับนี้ครอบคลุมการค้าสินค้าไม้ที่นำเข้ามาหรือผลิตภายในเพื่อจำหน่ายในตลาดยุโรป</a:t>
            </a:r>
            <a:endParaRPr lang="en-US" sz="32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10797" y="2258483"/>
            <a:ext cx="6792807" cy="4325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FC37-21A4-4DC8-A2E1-F50B525F9E8E}" type="slidenum">
              <a:rPr lang="zh-TW" altLang="en-US" smtClean="0"/>
              <a:pPr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8525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165" y="1260876"/>
            <a:ext cx="8229600" cy="1143000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ขอบข่ายของผลิตภัณฑ์</a:t>
            </a:r>
            <a:endParaRPr lang="en-GB" sz="40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9228" y="2119268"/>
            <a:ext cx="9163595" cy="4604261"/>
          </a:xfrm>
        </p:spPr>
        <p:txBody>
          <a:bodyPr>
            <a:noAutofit/>
          </a:bodyPr>
          <a:lstStyle/>
          <a:p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สินค้าที่อยู่ในรายการ รวมถึง </a:t>
            </a:r>
            <a:endParaRPr lang="en-GB" sz="32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32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4403 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ไม้ที่ยังไม่แปรรูป ไม้เหลี่ยม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en-GB" sz="32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4407 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ไม้แปรรูป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en-GB" sz="32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4408 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แผ่นไม้อัด 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4410 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พาติเคิลบอร์ด และ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en-GB" sz="32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4414 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กรอบรูป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เยื่อไม้และกระดาษ ย่อหน้า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47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และ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48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เฟอร์นิเจอร์ไม้ อาทิ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en-GB" sz="32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9403 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30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และ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en-GB" sz="32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9403 40</a:t>
            </a:r>
          </a:p>
          <a:p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ไม่ครอบคลุมถึง อาทิ เครื่องดนตรี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ชุดอุปกรณ์โคมไฟ้ และไฟส่องสว่าง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เก้าอี้</a:t>
            </a:r>
            <a:endParaRPr lang="en-GB" sz="32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ไม่ครอบคลุมถึง สิ่งพิมพ์ และของรีไซเคิล</a:t>
            </a:r>
            <a:endParaRPr lang="en-GB" sz="32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รายการเปลี่ยนแปลงได้ในภายหลัง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FC37-21A4-4DC8-A2E1-F50B525F9E8E}" type="slidenum">
              <a:rPr lang="zh-TW" altLang="en-US" smtClean="0"/>
              <a:pPr/>
              <a:t>8</a:t>
            </a:fld>
            <a:endParaRPr lang="zh-TW" altLang="en-US"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7018" y="2244236"/>
            <a:ext cx="2374982" cy="4613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722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768" y="1345801"/>
            <a:ext cx="8229600" cy="898435"/>
          </a:xfrm>
        </p:spPr>
        <p:txBody>
          <a:bodyPr>
            <a:no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ผลิตภัณฑ์ที่ครอบคลุม</a:t>
            </a:r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ถึง</a:t>
            </a:r>
            <a:endParaRPr lang="en-GB" sz="40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0114" y="2136710"/>
            <a:ext cx="9296400" cy="4721291"/>
          </a:xfrm>
        </p:spPr>
        <p:txBody>
          <a:bodyPr numCol="2">
            <a:normAutofit fontScale="62500" lnSpcReduction="20000"/>
          </a:bodyPr>
          <a:lstStyle/>
          <a:p>
            <a:r>
              <a:rPr lang="th-TH" sz="4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ไม้ที่ยังคงสภาพดั้งเดิม (</a:t>
            </a:r>
            <a:r>
              <a:rPr lang="en-GB" sz="4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Wood </a:t>
            </a:r>
            <a:r>
              <a:rPr lang="en-GB" sz="48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in the </a:t>
            </a:r>
            <a:r>
              <a:rPr lang="en-GB" sz="4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rough</a:t>
            </a:r>
            <a:r>
              <a:rPr lang="th-TH" sz="4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)</a:t>
            </a:r>
            <a:endParaRPr lang="en-GB" sz="4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th-TH" sz="4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ท่อนไม้รางรถไฟ หรือรถราง</a:t>
            </a:r>
            <a:endParaRPr lang="en-GB" sz="4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th-TH" sz="4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ไม้แปรรูป หรือไม่แผ่น (</a:t>
            </a:r>
            <a:r>
              <a:rPr lang="en-US" sz="4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C</a:t>
            </a:r>
            <a:r>
              <a:rPr lang="en-GB" sz="4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hipped lengthwise)</a:t>
            </a:r>
            <a:endParaRPr lang="en-GB" sz="4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th-TH" sz="4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แผ่นไม้อัด</a:t>
            </a:r>
            <a:endParaRPr lang="en-GB" sz="4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th-TH" sz="4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พาติเคิลบอร์ด บอร์ดแบบทำเกยหลายชั้น (</a:t>
            </a:r>
            <a:r>
              <a:rPr lang="en-GB" sz="4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Oriented Strand Board : OSB</a:t>
            </a:r>
            <a:r>
              <a:rPr lang="en-GB" sz="48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)</a:t>
            </a:r>
          </a:p>
          <a:p>
            <a:r>
              <a:rPr lang="th-TH" sz="4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แผ่นเยื่อไม้ (</a:t>
            </a:r>
            <a:r>
              <a:rPr lang="en-GB" sz="4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Fibreboard </a:t>
            </a:r>
            <a:r>
              <a:rPr lang="en-GB" sz="48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of </a:t>
            </a:r>
            <a:r>
              <a:rPr lang="en-US" sz="4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W</a:t>
            </a:r>
            <a:r>
              <a:rPr lang="en-GB" sz="4800" dirty="0" err="1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ood</a:t>
            </a:r>
            <a:r>
              <a:rPr lang="en-GB" sz="4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)</a:t>
            </a:r>
            <a:endParaRPr lang="en-GB" sz="4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th-TH" sz="4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ไม้อัด แผ่นอัด</a:t>
            </a:r>
            <a:endParaRPr lang="en-GB" sz="4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th-TH" sz="4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แผ่นอัด (</a:t>
            </a:r>
            <a:r>
              <a:rPr lang="en-US" sz="4800" dirty="0" err="1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Densified</a:t>
            </a:r>
            <a:r>
              <a:rPr lang="en-US" sz="4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Wood)</a:t>
            </a:r>
            <a:endParaRPr lang="en-GB" sz="4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th-TH" sz="4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ไม้เชื้อเพลิง</a:t>
            </a:r>
            <a:endParaRPr lang="en-GB" sz="48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th-TH" sz="4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กรอบไม้</a:t>
            </a:r>
            <a:endParaRPr lang="en-GB" sz="48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th-TH" sz="4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กล่องบรรจุภัณฑ์</a:t>
            </a:r>
            <a:endParaRPr lang="en-GB" sz="48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th-TH" sz="4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ถังไม้ขนาดใหญ่ หีบไม้ ถังหรือภาชนะใส่น้ำขนาดใหญ่ อ่างน้ำ</a:t>
            </a:r>
            <a:endParaRPr lang="en-GB" sz="48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th-TH" sz="4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ท่อนไม่สลัก และลิ่มสำหรับการก่อสร้าง</a:t>
            </a:r>
            <a:endParaRPr lang="en-GB" sz="48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th-TH" sz="4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เยื่อไม้และใยกระดาษ</a:t>
            </a:r>
            <a:endParaRPr lang="en-GB" sz="48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th-TH" sz="4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เฟอร์นิเจอร์ไม้</a:t>
            </a:r>
            <a:endParaRPr lang="en-GB" sz="48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th-TH" sz="4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สิ่งปลูกสร้างที่ทำจากเยื้อไม้</a:t>
            </a:r>
            <a:endParaRPr lang="en-GB" sz="48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>
              <a:buNone/>
            </a:pPr>
            <a:endParaRPr lang="en-GB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FC37-21A4-4DC8-A2E1-F50B525F9E8E}" type="slidenum">
              <a:rPr lang="zh-TW" altLang="en-US" smtClean="0"/>
              <a:pPr/>
              <a:t>9</a:t>
            </a:fld>
            <a:endParaRPr lang="zh-TW" altLang="en-US"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7018" y="2244236"/>
            <a:ext cx="2374982" cy="4613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88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7697565874F7A419035B3A2A5AA2B17" ma:contentTypeVersion="0" ma:contentTypeDescription="Create a new document." ma:contentTypeScope="" ma:versionID="8a5c323b4b73b751cf3c724d0204977b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1C0B6B9-8D27-4599-A5C9-743F9825D9FD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B8DA7481-943E-4E5B-8352-BD86FE0BD4A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63DBE16-C06F-457C-B5F6-E30BA6EAB51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2137</Words>
  <Application>Microsoft Office PowerPoint</Application>
  <PresentationFormat>Benutzerdefiniert</PresentationFormat>
  <Paragraphs>201</Paragraphs>
  <Slides>25</Slides>
  <Notes>19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25</vt:i4>
      </vt:variant>
    </vt:vector>
  </HeadingPairs>
  <TitlesOfParts>
    <vt:vector size="34" baseType="lpstr">
      <vt:lpstr>Arial</vt:lpstr>
      <vt:lpstr>Tahoma</vt:lpstr>
      <vt:lpstr>Wingdings</vt:lpstr>
      <vt:lpstr>TH SarabunPSK</vt:lpstr>
      <vt:lpstr>Cordia New</vt:lpstr>
      <vt:lpstr>新細明體</vt:lpstr>
      <vt:lpstr>Calibri</vt:lpstr>
      <vt:lpstr>Times New Roman</vt:lpstr>
      <vt:lpstr>Office Theme</vt:lpstr>
      <vt:lpstr>สิ่งสำคัญ: โปรดอ่าน คำเตือนทางกฎหมาย </vt:lpstr>
      <vt:lpstr>การฝึกอบรมวิทยากรผู้ฝึกอบรมในส่วนของ กฎหมายควบคุมการค้าไม้ของสหภาพยุโรป  (EU Timber Regulation)</vt:lpstr>
      <vt:lpstr>บริบทของยุโรป: แผนปฏิบัติการ FLEGT</vt:lpstr>
      <vt:lpstr>องค์ประกอบหลักของ FLEGT</vt:lpstr>
      <vt:lpstr>กฎหมายควบคุมการค้าไม้ของสหภาพยุโรป (EU TR) ฉบับที่ 955/2010              </vt:lpstr>
      <vt:lpstr>PowerPoint-Präsentation</vt:lpstr>
      <vt:lpstr>ขอบข่ายทางภูมิศาสตร์</vt:lpstr>
      <vt:lpstr>ขอบข่ายของผลิตภัณฑ์</vt:lpstr>
      <vt:lpstr>ผลิตภัณฑ์ที่ครอบคลุมถึง</vt:lpstr>
      <vt:lpstr>ข้อยกเว้น: วัสดุที่นำกลับมาใช้ใหม่</vt:lpstr>
      <vt:lpstr>บรรจุภัณฑ์ หีบห่อ</vt:lpstr>
      <vt:lpstr>สรุปเกี่ยวกับข้อกำหนด</vt:lpstr>
      <vt:lpstr>คำจำกัดความ: การทำไม้ที่ผิดกฎหมาย (illegally harvested timber)</vt:lpstr>
      <vt:lpstr>ข้อบังคับของผู้ค้า (Traders) : การติดตามย้อนกลับได้</vt:lpstr>
      <vt:lpstr>ข้อบังคับของผู้ดำเนินการ (Operators) : ระบบการสอบทานธุรกิจ</vt:lpstr>
      <vt:lpstr>ใครเป็นคนพัฒนาหรือทำระบบการสอบทานธุรกิจ?</vt:lpstr>
      <vt:lpstr>ระบบการสอบทานธุรกิจ (due diligence system)</vt:lpstr>
      <vt:lpstr>ระบบสอบทานธุรกิจ: ข้อมูล (1/3)</vt:lpstr>
      <vt:lpstr>ระบบสอบทานธุรกิจ: ข้อมูล (2/3)</vt:lpstr>
      <vt:lpstr>ระบบสอบทานธุรกิจ: ข้อมูล (3/3)</vt:lpstr>
      <vt:lpstr>ระบบการสอบทานธุรกิจ: การประเมินความเสี่ยง</vt:lpstr>
      <vt:lpstr>ระบบการสอบทานธุรกิจ: การบรรเทาผลกระทบ</vt:lpstr>
      <vt:lpstr>การปฏิบัติตามระเบียบข้อบังคับ</vt:lpstr>
      <vt:lpstr>แนวทางชี้แนะ</vt:lpstr>
      <vt:lpstr>PowerPoint-Präsentation</vt:lpstr>
    </vt:vector>
  </TitlesOfParts>
  <Company>Doherty Associates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Yu-Fern Lee</dc:creator>
  <cp:lastModifiedBy>GB</cp:lastModifiedBy>
  <cp:revision>116</cp:revision>
  <dcterms:created xsi:type="dcterms:W3CDTF">2013-11-14T15:38:49Z</dcterms:created>
  <dcterms:modified xsi:type="dcterms:W3CDTF">2015-03-05T17:41:03Z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0x010100B7697565874F7A419035B3A2A5AA2B17</vt:lpwstr>
  </property>
</Properties>
</file>